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sldIdLst>
    <p:sldId id="256" r:id="rId2"/>
    <p:sldId id="257" r:id="rId3"/>
    <p:sldId id="322" r:id="rId4"/>
    <p:sldId id="258" r:id="rId5"/>
    <p:sldId id="296" r:id="rId6"/>
    <p:sldId id="300" r:id="rId7"/>
    <p:sldId id="320" r:id="rId8"/>
    <p:sldId id="310" r:id="rId9"/>
    <p:sldId id="309" r:id="rId10"/>
    <p:sldId id="290" r:id="rId11"/>
    <p:sldId id="312" r:id="rId12"/>
    <p:sldId id="313" r:id="rId13"/>
    <p:sldId id="317" r:id="rId14"/>
    <p:sldId id="318" r:id="rId15"/>
    <p:sldId id="321" r:id="rId16"/>
    <p:sldId id="314" r:id="rId17"/>
    <p:sldId id="315" r:id="rId18"/>
    <p:sldId id="291" r:id="rId19"/>
    <p:sldId id="292" r:id="rId20"/>
    <p:sldId id="316" r:id="rId21"/>
    <p:sldId id="303" r:id="rId22"/>
    <p:sldId id="308" r:id="rId23"/>
    <p:sldId id="323" r:id="rId24"/>
    <p:sldId id="327" r:id="rId25"/>
    <p:sldId id="325" r:id="rId26"/>
    <p:sldId id="304" r:id="rId27"/>
    <p:sldId id="305" r:id="rId28"/>
    <p:sldId id="328" r:id="rId29"/>
    <p:sldId id="319" r:id="rId30"/>
    <p:sldId id="289" r:id="rId31"/>
    <p:sldId id="326" r:id="rId32"/>
    <p:sldId id="302" r:id="rId33"/>
    <p:sldId id="275" r:id="rId3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  <a:srgbClr val="D76B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94581" autoAdjust="0"/>
  </p:normalViewPr>
  <p:slideViewPr>
    <p:cSldViewPr>
      <p:cViewPr varScale="1">
        <p:scale>
          <a:sx n="75" d="100"/>
          <a:sy n="75" d="100"/>
        </p:scale>
        <p:origin x="-1200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E92574-2551-4F15-A49B-DD8EE9F70C83}" type="doc">
      <dgm:prSet loTypeId="urn:microsoft.com/office/officeart/2005/8/layout/chevron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534035A-7F80-4ADA-822C-2D303196FF2A}">
      <dgm:prSet phldrT="[Text]" custT="1"/>
      <dgm:spPr/>
      <dgm:t>
        <a:bodyPr/>
        <a:lstStyle/>
        <a:p>
          <a:r>
            <a:rPr lang="en-US" sz="1600" dirty="0" smtClean="0">
              <a:solidFill>
                <a:srgbClr val="D76B29"/>
              </a:solidFill>
            </a:rPr>
            <a:t>User Touch</a:t>
          </a:r>
          <a:endParaRPr lang="en-US" sz="1600" dirty="0">
            <a:solidFill>
              <a:srgbClr val="D76B29"/>
            </a:solidFill>
          </a:endParaRPr>
        </a:p>
      </dgm:t>
    </dgm:pt>
    <dgm:pt modelId="{9107DDB8-C803-4C51-A977-AA59110B53C1}" type="parTrans" cxnId="{79525B07-0899-4E30-9666-D7499FE7DBAE}">
      <dgm:prSet/>
      <dgm:spPr/>
      <dgm:t>
        <a:bodyPr/>
        <a:lstStyle/>
        <a:p>
          <a:endParaRPr lang="en-US"/>
        </a:p>
      </dgm:t>
    </dgm:pt>
    <dgm:pt modelId="{989E2568-835B-4E77-86EC-18AB2106775C}" type="sibTrans" cxnId="{79525B07-0899-4E30-9666-D7499FE7DBAE}">
      <dgm:prSet/>
      <dgm:spPr/>
      <dgm:t>
        <a:bodyPr/>
        <a:lstStyle/>
        <a:p>
          <a:endParaRPr lang="en-US"/>
        </a:p>
      </dgm:t>
    </dgm:pt>
    <dgm:pt modelId="{83CE996F-9374-43C3-A952-20C5D00A5037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Handles user touches of buttons on UI</a:t>
          </a:r>
          <a:endParaRPr lang="en-US" dirty="0">
            <a:solidFill>
              <a:srgbClr val="292929"/>
            </a:solidFill>
          </a:endParaRPr>
        </a:p>
      </dgm:t>
    </dgm:pt>
    <dgm:pt modelId="{B3F161D1-17B0-48A8-8DA0-E42018D53F73}" type="parTrans" cxnId="{6C25D613-9C68-495E-97CB-D492671F6E34}">
      <dgm:prSet/>
      <dgm:spPr/>
      <dgm:t>
        <a:bodyPr/>
        <a:lstStyle/>
        <a:p>
          <a:endParaRPr lang="en-US"/>
        </a:p>
      </dgm:t>
    </dgm:pt>
    <dgm:pt modelId="{B47D2BF6-10EC-4F21-9D10-D24C35EF61A1}" type="sibTrans" cxnId="{6C25D613-9C68-495E-97CB-D492671F6E34}">
      <dgm:prSet/>
      <dgm:spPr/>
      <dgm:t>
        <a:bodyPr/>
        <a:lstStyle/>
        <a:p>
          <a:endParaRPr lang="en-US"/>
        </a:p>
      </dgm:t>
    </dgm:pt>
    <dgm:pt modelId="{D3951E97-E2E4-49DE-B323-ABB42E79C723}">
      <dgm:prSet phldrT="[Text]"/>
      <dgm:spPr/>
      <dgm:t>
        <a:bodyPr/>
        <a:lstStyle/>
        <a:p>
          <a:r>
            <a:rPr lang="en-US" dirty="0" smtClean="0"/>
            <a:t>Create Thread</a:t>
          </a:r>
          <a:endParaRPr lang="en-US" dirty="0"/>
        </a:p>
      </dgm:t>
    </dgm:pt>
    <dgm:pt modelId="{D22F78F6-64E9-4CAC-8158-52E7D7362DB9}" type="parTrans" cxnId="{707A3AC0-0127-4A8A-AB10-006811EBCDAE}">
      <dgm:prSet/>
      <dgm:spPr/>
      <dgm:t>
        <a:bodyPr/>
        <a:lstStyle/>
        <a:p>
          <a:endParaRPr lang="en-US"/>
        </a:p>
      </dgm:t>
    </dgm:pt>
    <dgm:pt modelId="{6549F75B-F783-4D45-9CA1-89237E5824F2}" type="sibTrans" cxnId="{707A3AC0-0127-4A8A-AB10-006811EBCDAE}">
      <dgm:prSet/>
      <dgm:spPr/>
      <dgm:t>
        <a:bodyPr/>
        <a:lstStyle/>
        <a:p>
          <a:endParaRPr lang="en-US"/>
        </a:p>
      </dgm:t>
    </dgm:pt>
    <dgm:pt modelId="{8BEB3A12-670B-40AD-8259-B968BCBAD4B0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Prepare HTTP request contents</a:t>
          </a:r>
          <a:endParaRPr lang="en-US" dirty="0">
            <a:solidFill>
              <a:srgbClr val="292929"/>
            </a:solidFill>
          </a:endParaRPr>
        </a:p>
      </dgm:t>
    </dgm:pt>
    <dgm:pt modelId="{03BC11C3-FDD8-43CD-95DB-9971A1B704F6}" type="parTrans" cxnId="{FB2CCD4E-AECE-4520-B3B0-DEEBFAF895F4}">
      <dgm:prSet/>
      <dgm:spPr/>
      <dgm:t>
        <a:bodyPr/>
        <a:lstStyle/>
        <a:p>
          <a:endParaRPr lang="en-US"/>
        </a:p>
      </dgm:t>
    </dgm:pt>
    <dgm:pt modelId="{81F0AEC4-B8BC-4124-8E20-3754A2390E9C}" type="sibTrans" cxnId="{FB2CCD4E-AECE-4520-B3B0-DEEBFAF895F4}">
      <dgm:prSet/>
      <dgm:spPr/>
      <dgm:t>
        <a:bodyPr/>
        <a:lstStyle/>
        <a:p>
          <a:endParaRPr lang="en-US"/>
        </a:p>
      </dgm:t>
    </dgm:pt>
    <dgm:pt modelId="{95F894DB-0278-4431-9E74-BEE7C1CCCACF}">
      <dgm:prSet phldrT="[Text]"/>
      <dgm:spPr/>
      <dgm:t>
        <a:bodyPr/>
        <a:lstStyle/>
        <a:p>
          <a:r>
            <a:rPr lang="en-US" dirty="0" smtClean="0"/>
            <a:t>Update User Interface</a:t>
          </a:r>
          <a:endParaRPr lang="en-US" dirty="0"/>
        </a:p>
      </dgm:t>
    </dgm:pt>
    <dgm:pt modelId="{226953FC-7907-45A6-BB63-F289033E36D0}" type="parTrans" cxnId="{93496F84-64B8-4BF2-A2A6-08EFC4BDBDDE}">
      <dgm:prSet/>
      <dgm:spPr/>
      <dgm:t>
        <a:bodyPr/>
        <a:lstStyle/>
        <a:p>
          <a:endParaRPr lang="en-US"/>
        </a:p>
      </dgm:t>
    </dgm:pt>
    <dgm:pt modelId="{F5B92C2D-B649-435A-875C-740B456227CB}" type="sibTrans" cxnId="{93496F84-64B8-4BF2-A2A6-08EFC4BDBDDE}">
      <dgm:prSet/>
      <dgm:spPr/>
      <dgm:t>
        <a:bodyPr/>
        <a:lstStyle/>
        <a:p>
          <a:endParaRPr lang="en-US"/>
        </a:p>
      </dgm:t>
    </dgm:pt>
    <dgm:pt modelId="{11E73650-BC8E-4E86-B936-4BD5DED2AAF8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Upon receiving feedback parse contents</a:t>
          </a:r>
          <a:endParaRPr lang="en-US" dirty="0">
            <a:solidFill>
              <a:srgbClr val="292929"/>
            </a:solidFill>
          </a:endParaRPr>
        </a:p>
      </dgm:t>
    </dgm:pt>
    <dgm:pt modelId="{58D8ACA1-6B44-4640-B65A-7659A78A091B}" type="parTrans" cxnId="{0EC5B3FB-D180-4B41-8E82-54695D22C621}">
      <dgm:prSet/>
      <dgm:spPr/>
      <dgm:t>
        <a:bodyPr/>
        <a:lstStyle/>
        <a:p>
          <a:endParaRPr lang="en-US"/>
        </a:p>
      </dgm:t>
    </dgm:pt>
    <dgm:pt modelId="{24380E06-4485-4E5D-A1D0-8DE5EAA10000}" type="sibTrans" cxnId="{0EC5B3FB-D180-4B41-8E82-54695D22C621}">
      <dgm:prSet/>
      <dgm:spPr/>
      <dgm:t>
        <a:bodyPr/>
        <a:lstStyle/>
        <a:p>
          <a:endParaRPr lang="en-US"/>
        </a:p>
      </dgm:t>
    </dgm:pt>
    <dgm:pt modelId="{0AB469E6-C7E3-4629-A079-0F156D979579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Update UI components to reflect changes</a:t>
          </a:r>
          <a:endParaRPr lang="en-US" dirty="0">
            <a:solidFill>
              <a:srgbClr val="292929"/>
            </a:solidFill>
          </a:endParaRPr>
        </a:p>
      </dgm:t>
    </dgm:pt>
    <dgm:pt modelId="{E74B94AE-F62D-4A20-B9AE-68123EF7BE58}" type="parTrans" cxnId="{26DFA51E-DAEA-4F1F-9852-135D6261122F}">
      <dgm:prSet/>
      <dgm:spPr/>
      <dgm:t>
        <a:bodyPr/>
        <a:lstStyle/>
        <a:p>
          <a:endParaRPr lang="en-US"/>
        </a:p>
      </dgm:t>
    </dgm:pt>
    <dgm:pt modelId="{061AEE6A-ADB5-4F72-A0C8-0F4D15CF440A}" type="sibTrans" cxnId="{26DFA51E-DAEA-4F1F-9852-135D6261122F}">
      <dgm:prSet/>
      <dgm:spPr/>
      <dgm:t>
        <a:bodyPr/>
        <a:lstStyle/>
        <a:p>
          <a:endParaRPr lang="en-US"/>
        </a:p>
      </dgm:t>
    </dgm:pt>
    <dgm:pt modelId="{F38CC1C1-F113-4C9B-9150-DF59F68AF972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Based on button touch call appropriate function</a:t>
          </a:r>
          <a:endParaRPr lang="en-US" dirty="0">
            <a:solidFill>
              <a:srgbClr val="292929"/>
            </a:solidFill>
          </a:endParaRPr>
        </a:p>
      </dgm:t>
    </dgm:pt>
    <dgm:pt modelId="{F169002D-F251-4114-866E-CDC92D73C164}" type="parTrans" cxnId="{5D900330-38F3-4D4C-A0A4-1DC6C5D8CDCD}">
      <dgm:prSet/>
      <dgm:spPr/>
      <dgm:t>
        <a:bodyPr/>
        <a:lstStyle/>
        <a:p>
          <a:endParaRPr lang="en-US"/>
        </a:p>
      </dgm:t>
    </dgm:pt>
    <dgm:pt modelId="{2F7F39B4-4664-434F-84DB-C422A28AD50F}" type="sibTrans" cxnId="{5D900330-38F3-4D4C-A0A4-1DC6C5D8CDCD}">
      <dgm:prSet/>
      <dgm:spPr/>
      <dgm:t>
        <a:bodyPr/>
        <a:lstStyle/>
        <a:p>
          <a:endParaRPr lang="en-US"/>
        </a:p>
      </dgm:t>
    </dgm:pt>
    <dgm:pt modelId="{FDE5FA51-375A-4407-8E63-C08452218DEF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Create and dispatch a new thread matching user request</a:t>
          </a:r>
          <a:endParaRPr lang="en-US" dirty="0">
            <a:solidFill>
              <a:srgbClr val="292929"/>
            </a:solidFill>
          </a:endParaRPr>
        </a:p>
      </dgm:t>
    </dgm:pt>
    <dgm:pt modelId="{1BE4DF56-2169-4CED-ACA4-77D4D58E77A0}" type="parTrans" cxnId="{80EE0070-CF68-4531-85E6-FDA72A885045}">
      <dgm:prSet/>
      <dgm:spPr/>
      <dgm:t>
        <a:bodyPr/>
        <a:lstStyle/>
        <a:p>
          <a:endParaRPr lang="en-US"/>
        </a:p>
      </dgm:t>
    </dgm:pt>
    <dgm:pt modelId="{5F4112D2-F5D8-4AE1-BD4A-1EE2D0222F66}" type="sibTrans" cxnId="{80EE0070-CF68-4531-85E6-FDA72A885045}">
      <dgm:prSet/>
      <dgm:spPr/>
      <dgm:t>
        <a:bodyPr/>
        <a:lstStyle/>
        <a:p>
          <a:endParaRPr lang="en-US"/>
        </a:p>
      </dgm:t>
    </dgm:pt>
    <dgm:pt modelId="{01AC0DA9-5250-4C1A-81FE-0797181BEED0}" type="pres">
      <dgm:prSet presAssocID="{47E92574-2551-4F15-A49B-DD8EE9F70C8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8151A1D-83A3-4795-9512-89EC366F41D8}" type="pres">
      <dgm:prSet presAssocID="{B534035A-7F80-4ADA-822C-2D303196FF2A}" presName="composite" presStyleCnt="0"/>
      <dgm:spPr/>
    </dgm:pt>
    <dgm:pt modelId="{E46824EF-A15E-4C80-BD91-47006EFC78B8}" type="pres">
      <dgm:prSet presAssocID="{B534035A-7F80-4ADA-822C-2D303196FF2A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26C5B2-B9E6-4CBB-9C98-EA4EC2B44FE4}" type="pres">
      <dgm:prSet presAssocID="{B534035A-7F80-4ADA-822C-2D303196FF2A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393389-845D-4335-B5E8-F59E6EB9C5A8}" type="pres">
      <dgm:prSet presAssocID="{989E2568-835B-4E77-86EC-18AB2106775C}" presName="sp" presStyleCnt="0"/>
      <dgm:spPr/>
    </dgm:pt>
    <dgm:pt modelId="{20A21926-9537-40CE-B2CB-1596DB745674}" type="pres">
      <dgm:prSet presAssocID="{D3951E97-E2E4-49DE-B323-ABB42E79C723}" presName="composite" presStyleCnt="0"/>
      <dgm:spPr/>
    </dgm:pt>
    <dgm:pt modelId="{99A50612-14B4-43D5-8745-0B0B134104ED}" type="pres">
      <dgm:prSet presAssocID="{D3951E97-E2E4-49DE-B323-ABB42E79C723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7E13C-69CF-4475-ACF0-F196D294D634}" type="pres">
      <dgm:prSet presAssocID="{D3951E97-E2E4-49DE-B323-ABB42E79C723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F88E7F-A95E-4A67-8928-F9D7ABFE4A99}" type="pres">
      <dgm:prSet presAssocID="{6549F75B-F783-4D45-9CA1-89237E5824F2}" presName="sp" presStyleCnt="0"/>
      <dgm:spPr/>
    </dgm:pt>
    <dgm:pt modelId="{D2F0C5B5-B6BB-4560-9C8A-17BF156723FD}" type="pres">
      <dgm:prSet presAssocID="{95F894DB-0278-4431-9E74-BEE7C1CCCACF}" presName="composite" presStyleCnt="0"/>
      <dgm:spPr/>
    </dgm:pt>
    <dgm:pt modelId="{DE60A3CB-EE4A-40D2-9EBA-7038D355D62E}" type="pres">
      <dgm:prSet presAssocID="{95F894DB-0278-4431-9E74-BEE7C1CCCACF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C0981E-36D8-44F0-9AF2-4331164A2113}" type="pres">
      <dgm:prSet presAssocID="{95F894DB-0278-4431-9E74-BEE7C1CCCACF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525B07-0899-4E30-9666-D7499FE7DBAE}" srcId="{47E92574-2551-4F15-A49B-DD8EE9F70C83}" destId="{B534035A-7F80-4ADA-822C-2D303196FF2A}" srcOrd="0" destOrd="0" parTransId="{9107DDB8-C803-4C51-A977-AA59110B53C1}" sibTransId="{989E2568-835B-4E77-86EC-18AB2106775C}"/>
    <dgm:cxn modelId="{5D900330-38F3-4D4C-A0A4-1DC6C5D8CDCD}" srcId="{B534035A-7F80-4ADA-822C-2D303196FF2A}" destId="{F38CC1C1-F113-4C9B-9150-DF59F68AF972}" srcOrd="1" destOrd="0" parTransId="{F169002D-F251-4114-866E-CDC92D73C164}" sibTransId="{2F7F39B4-4664-434F-84DB-C422A28AD50F}"/>
    <dgm:cxn modelId="{986F8994-D112-4C16-B54A-937B45A8DDEC}" type="presOf" srcId="{F38CC1C1-F113-4C9B-9150-DF59F68AF972}" destId="{F526C5B2-B9E6-4CBB-9C98-EA4EC2B44FE4}" srcOrd="0" destOrd="1" presId="urn:microsoft.com/office/officeart/2005/8/layout/chevron2"/>
    <dgm:cxn modelId="{0EC5B3FB-D180-4B41-8E82-54695D22C621}" srcId="{95F894DB-0278-4431-9E74-BEE7C1CCCACF}" destId="{11E73650-BC8E-4E86-B936-4BD5DED2AAF8}" srcOrd="0" destOrd="0" parTransId="{58D8ACA1-6B44-4640-B65A-7659A78A091B}" sibTransId="{24380E06-4485-4E5D-A1D0-8DE5EAA10000}"/>
    <dgm:cxn modelId="{C440B90F-1623-4123-9EEE-37EB77CE040D}" type="presOf" srcId="{D3951E97-E2E4-49DE-B323-ABB42E79C723}" destId="{99A50612-14B4-43D5-8745-0B0B134104ED}" srcOrd="0" destOrd="0" presId="urn:microsoft.com/office/officeart/2005/8/layout/chevron2"/>
    <dgm:cxn modelId="{4863DE20-7062-4D15-88D1-138F1B32CDA9}" type="presOf" srcId="{83CE996F-9374-43C3-A952-20C5D00A5037}" destId="{F526C5B2-B9E6-4CBB-9C98-EA4EC2B44FE4}" srcOrd="0" destOrd="0" presId="urn:microsoft.com/office/officeart/2005/8/layout/chevron2"/>
    <dgm:cxn modelId="{825902E2-D056-4E5D-8773-DA8D0F2B6F20}" type="presOf" srcId="{0AB469E6-C7E3-4629-A079-0F156D979579}" destId="{96C0981E-36D8-44F0-9AF2-4331164A2113}" srcOrd="0" destOrd="1" presId="urn:microsoft.com/office/officeart/2005/8/layout/chevron2"/>
    <dgm:cxn modelId="{707A3AC0-0127-4A8A-AB10-006811EBCDAE}" srcId="{47E92574-2551-4F15-A49B-DD8EE9F70C83}" destId="{D3951E97-E2E4-49DE-B323-ABB42E79C723}" srcOrd="1" destOrd="0" parTransId="{D22F78F6-64E9-4CAC-8158-52E7D7362DB9}" sibTransId="{6549F75B-F783-4D45-9CA1-89237E5824F2}"/>
    <dgm:cxn modelId="{F00D4E92-6473-42E6-8C97-216CDC59F402}" type="presOf" srcId="{11E73650-BC8E-4E86-B936-4BD5DED2AAF8}" destId="{96C0981E-36D8-44F0-9AF2-4331164A2113}" srcOrd="0" destOrd="0" presId="urn:microsoft.com/office/officeart/2005/8/layout/chevron2"/>
    <dgm:cxn modelId="{93496F84-64B8-4BF2-A2A6-08EFC4BDBDDE}" srcId="{47E92574-2551-4F15-A49B-DD8EE9F70C83}" destId="{95F894DB-0278-4431-9E74-BEE7C1CCCACF}" srcOrd="2" destOrd="0" parTransId="{226953FC-7907-45A6-BB63-F289033E36D0}" sibTransId="{F5B92C2D-B649-435A-875C-740B456227CB}"/>
    <dgm:cxn modelId="{FC9C2F29-6F60-4AD9-BC78-E8F94F8E4B42}" type="presOf" srcId="{47E92574-2551-4F15-A49B-DD8EE9F70C83}" destId="{01AC0DA9-5250-4C1A-81FE-0797181BEED0}" srcOrd="0" destOrd="0" presId="urn:microsoft.com/office/officeart/2005/8/layout/chevron2"/>
    <dgm:cxn modelId="{C52B4E75-8E33-4C07-9368-BDDAF3FF35F5}" type="presOf" srcId="{95F894DB-0278-4431-9E74-BEE7C1CCCACF}" destId="{DE60A3CB-EE4A-40D2-9EBA-7038D355D62E}" srcOrd="0" destOrd="0" presId="urn:microsoft.com/office/officeart/2005/8/layout/chevron2"/>
    <dgm:cxn modelId="{B28545EE-EE8D-41A2-8AFF-449212A5B9ED}" type="presOf" srcId="{8BEB3A12-670B-40AD-8259-B968BCBAD4B0}" destId="{2EF7E13C-69CF-4475-ACF0-F196D294D634}" srcOrd="0" destOrd="0" presId="urn:microsoft.com/office/officeart/2005/8/layout/chevron2"/>
    <dgm:cxn modelId="{FB2CCD4E-AECE-4520-B3B0-DEEBFAF895F4}" srcId="{D3951E97-E2E4-49DE-B323-ABB42E79C723}" destId="{8BEB3A12-670B-40AD-8259-B968BCBAD4B0}" srcOrd="0" destOrd="0" parTransId="{03BC11C3-FDD8-43CD-95DB-9971A1B704F6}" sibTransId="{81F0AEC4-B8BC-4124-8E20-3754A2390E9C}"/>
    <dgm:cxn modelId="{26DFA51E-DAEA-4F1F-9852-135D6261122F}" srcId="{95F894DB-0278-4431-9E74-BEE7C1CCCACF}" destId="{0AB469E6-C7E3-4629-A079-0F156D979579}" srcOrd="1" destOrd="0" parTransId="{E74B94AE-F62D-4A20-B9AE-68123EF7BE58}" sibTransId="{061AEE6A-ADB5-4F72-A0C8-0F4D15CF440A}"/>
    <dgm:cxn modelId="{5E3A27F4-C32F-41A1-8CBF-178CBC5AD498}" type="presOf" srcId="{FDE5FA51-375A-4407-8E63-C08452218DEF}" destId="{2EF7E13C-69CF-4475-ACF0-F196D294D634}" srcOrd="0" destOrd="1" presId="urn:microsoft.com/office/officeart/2005/8/layout/chevron2"/>
    <dgm:cxn modelId="{6C25D613-9C68-495E-97CB-D492671F6E34}" srcId="{B534035A-7F80-4ADA-822C-2D303196FF2A}" destId="{83CE996F-9374-43C3-A952-20C5D00A5037}" srcOrd="0" destOrd="0" parTransId="{B3F161D1-17B0-48A8-8DA0-E42018D53F73}" sibTransId="{B47D2BF6-10EC-4F21-9D10-D24C35EF61A1}"/>
    <dgm:cxn modelId="{C0594AA1-D70A-4928-A045-445EF79E879B}" type="presOf" srcId="{B534035A-7F80-4ADA-822C-2D303196FF2A}" destId="{E46824EF-A15E-4C80-BD91-47006EFC78B8}" srcOrd="0" destOrd="0" presId="urn:microsoft.com/office/officeart/2005/8/layout/chevron2"/>
    <dgm:cxn modelId="{80EE0070-CF68-4531-85E6-FDA72A885045}" srcId="{D3951E97-E2E4-49DE-B323-ABB42E79C723}" destId="{FDE5FA51-375A-4407-8E63-C08452218DEF}" srcOrd="1" destOrd="0" parTransId="{1BE4DF56-2169-4CED-ACA4-77D4D58E77A0}" sibTransId="{5F4112D2-F5D8-4AE1-BD4A-1EE2D0222F66}"/>
    <dgm:cxn modelId="{549051F0-19F1-4B18-B3FF-2049CF7D9C8B}" type="presParOf" srcId="{01AC0DA9-5250-4C1A-81FE-0797181BEED0}" destId="{68151A1D-83A3-4795-9512-89EC366F41D8}" srcOrd="0" destOrd="0" presId="urn:microsoft.com/office/officeart/2005/8/layout/chevron2"/>
    <dgm:cxn modelId="{3297C815-9518-40B5-AD64-88F1A5F3C661}" type="presParOf" srcId="{68151A1D-83A3-4795-9512-89EC366F41D8}" destId="{E46824EF-A15E-4C80-BD91-47006EFC78B8}" srcOrd="0" destOrd="0" presId="urn:microsoft.com/office/officeart/2005/8/layout/chevron2"/>
    <dgm:cxn modelId="{0422E715-668D-4446-91F9-C7187724C9F6}" type="presParOf" srcId="{68151A1D-83A3-4795-9512-89EC366F41D8}" destId="{F526C5B2-B9E6-4CBB-9C98-EA4EC2B44FE4}" srcOrd="1" destOrd="0" presId="urn:microsoft.com/office/officeart/2005/8/layout/chevron2"/>
    <dgm:cxn modelId="{E003FE7C-4A83-4A66-A0D5-14594BBD8A97}" type="presParOf" srcId="{01AC0DA9-5250-4C1A-81FE-0797181BEED0}" destId="{D3393389-845D-4335-B5E8-F59E6EB9C5A8}" srcOrd="1" destOrd="0" presId="urn:microsoft.com/office/officeart/2005/8/layout/chevron2"/>
    <dgm:cxn modelId="{21506C1B-0CAA-49B8-891D-15A9E2218F33}" type="presParOf" srcId="{01AC0DA9-5250-4C1A-81FE-0797181BEED0}" destId="{20A21926-9537-40CE-B2CB-1596DB745674}" srcOrd="2" destOrd="0" presId="urn:microsoft.com/office/officeart/2005/8/layout/chevron2"/>
    <dgm:cxn modelId="{5D8A8F37-50DA-4AC5-B321-1AE4FFB62328}" type="presParOf" srcId="{20A21926-9537-40CE-B2CB-1596DB745674}" destId="{99A50612-14B4-43D5-8745-0B0B134104ED}" srcOrd="0" destOrd="0" presId="urn:microsoft.com/office/officeart/2005/8/layout/chevron2"/>
    <dgm:cxn modelId="{F3544DFA-3DA7-4C68-BDEE-3EE479FD7855}" type="presParOf" srcId="{20A21926-9537-40CE-B2CB-1596DB745674}" destId="{2EF7E13C-69CF-4475-ACF0-F196D294D634}" srcOrd="1" destOrd="0" presId="urn:microsoft.com/office/officeart/2005/8/layout/chevron2"/>
    <dgm:cxn modelId="{32FB0138-18EB-4DBF-8DCA-B652BDDC5C82}" type="presParOf" srcId="{01AC0DA9-5250-4C1A-81FE-0797181BEED0}" destId="{20F88E7F-A95E-4A67-8928-F9D7ABFE4A99}" srcOrd="3" destOrd="0" presId="urn:microsoft.com/office/officeart/2005/8/layout/chevron2"/>
    <dgm:cxn modelId="{7C877EC8-D157-48AA-B047-129496C1A854}" type="presParOf" srcId="{01AC0DA9-5250-4C1A-81FE-0797181BEED0}" destId="{D2F0C5B5-B6BB-4560-9C8A-17BF156723FD}" srcOrd="4" destOrd="0" presId="urn:microsoft.com/office/officeart/2005/8/layout/chevron2"/>
    <dgm:cxn modelId="{A861CBFC-8557-4A20-A008-075A3C158C9E}" type="presParOf" srcId="{D2F0C5B5-B6BB-4560-9C8A-17BF156723FD}" destId="{DE60A3CB-EE4A-40D2-9EBA-7038D355D62E}" srcOrd="0" destOrd="0" presId="urn:microsoft.com/office/officeart/2005/8/layout/chevron2"/>
    <dgm:cxn modelId="{76EFC241-3F02-491D-8EC7-C2FA2910ECD1}" type="presParOf" srcId="{D2F0C5B5-B6BB-4560-9C8A-17BF156723FD}" destId="{96C0981E-36D8-44F0-9AF2-4331164A21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E92574-2551-4F15-A49B-DD8EE9F70C83}" type="doc">
      <dgm:prSet loTypeId="urn:microsoft.com/office/officeart/2005/8/layout/chevron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534035A-7F80-4ADA-822C-2D303196FF2A}">
      <dgm:prSet phldrT="[Text]" custT="1"/>
      <dgm:spPr/>
      <dgm:t>
        <a:bodyPr/>
        <a:lstStyle/>
        <a:p>
          <a:r>
            <a:rPr lang="en-US" sz="1600" dirty="0" smtClean="0">
              <a:solidFill>
                <a:srgbClr val="D76B29"/>
              </a:solidFill>
            </a:rPr>
            <a:t>Initialize </a:t>
          </a:r>
          <a:r>
            <a:rPr lang="en-US" sz="1600" smtClean="0">
              <a:solidFill>
                <a:srgbClr val="D76B29"/>
              </a:solidFill>
            </a:rPr>
            <a:t>IP Stack</a:t>
          </a:r>
          <a:endParaRPr lang="en-US" sz="1600" dirty="0">
            <a:solidFill>
              <a:srgbClr val="D76B29"/>
            </a:solidFill>
          </a:endParaRPr>
        </a:p>
      </dgm:t>
    </dgm:pt>
    <dgm:pt modelId="{9107DDB8-C803-4C51-A977-AA59110B53C1}" type="parTrans" cxnId="{79525B07-0899-4E30-9666-D7499FE7DBAE}">
      <dgm:prSet/>
      <dgm:spPr/>
      <dgm:t>
        <a:bodyPr/>
        <a:lstStyle/>
        <a:p>
          <a:endParaRPr lang="en-US"/>
        </a:p>
      </dgm:t>
    </dgm:pt>
    <dgm:pt modelId="{989E2568-835B-4E77-86EC-18AB2106775C}" type="sibTrans" cxnId="{79525B07-0899-4E30-9666-D7499FE7DBAE}">
      <dgm:prSet/>
      <dgm:spPr/>
      <dgm:t>
        <a:bodyPr/>
        <a:lstStyle/>
        <a:p>
          <a:endParaRPr lang="en-US"/>
        </a:p>
      </dgm:t>
    </dgm:pt>
    <dgm:pt modelId="{83CE996F-9374-43C3-A952-20C5D00A5037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Configure the following protocols to run: IP, TCP, HTTP, DHCP</a:t>
          </a:r>
          <a:endParaRPr lang="en-US" dirty="0">
            <a:solidFill>
              <a:srgbClr val="292929"/>
            </a:solidFill>
          </a:endParaRPr>
        </a:p>
      </dgm:t>
    </dgm:pt>
    <dgm:pt modelId="{B3F161D1-17B0-48A8-8DA0-E42018D53F73}" type="parTrans" cxnId="{6C25D613-9C68-495E-97CB-D492671F6E34}">
      <dgm:prSet/>
      <dgm:spPr/>
      <dgm:t>
        <a:bodyPr/>
        <a:lstStyle/>
        <a:p>
          <a:endParaRPr lang="en-US"/>
        </a:p>
      </dgm:t>
    </dgm:pt>
    <dgm:pt modelId="{B47D2BF6-10EC-4F21-9D10-D24C35EF61A1}" type="sibTrans" cxnId="{6C25D613-9C68-495E-97CB-D492671F6E34}">
      <dgm:prSet/>
      <dgm:spPr/>
      <dgm:t>
        <a:bodyPr/>
        <a:lstStyle/>
        <a:p>
          <a:endParaRPr lang="en-US"/>
        </a:p>
      </dgm:t>
    </dgm:pt>
    <dgm:pt modelId="{D3951E97-E2E4-49DE-B323-ABB42E79C723}">
      <dgm:prSet phldrT="[Text]"/>
      <dgm:spPr/>
      <dgm:t>
        <a:bodyPr/>
        <a:lstStyle/>
        <a:p>
          <a:r>
            <a:rPr lang="en-US" dirty="0" smtClean="0"/>
            <a:t>Initialize </a:t>
          </a:r>
          <a:r>
            <a:rPr lang="en-US" dirty="0" err="1" smtClean="0"/>
            <a:t>WiFi</a:t>
          </a:r>
          <a:r>
            <a:rPr lang="en-US" dirty="0" smtClean="0"/>
            <a:t> Module</a:t>
          </a:r>
          <a:endParaRPr lang="en-US" dirty="0"/>
        </a:p>
      </dgm:t>
    </dgm:pt>
    <dgm:pt modelId="{D22F78F6-64E9-4CAC-8158-52E7D7362DB9}" type="parTrans" cxnId="{707A3AC0-0127-4A8A-AB10-006811EBCDAE}">
      <dgm:prSet/>
      <dgm:spPr/>
      <dgm:t>
        <a:bodyPr/>
        <a:lstStyle/>
        <a:p>
          <a:endParaRPr lang="en-US"/>
        </a:p>
      </dgm:t>
    </dgm:pt>
    <dgm:pt modelId="{6549F75B-F783-4D45-9CA1-89237E5824F2}" type="sibTrans" cxnId="{707A3AC0-0127-4A8A-AB10-006811EBCDAE}">
      <dgm:prSet/>
      <dgm:spPr/>
      <dgm:t>
        <a:bodyPr/>
        <a:lstStyle/>
        <a:p>
          <a:endParaRPr lang="en-US"/>
        </a:p>
      </dgm:t>
    </dgm:pt>
    <dgm:pt modelId="{8BEB3A12-670B-40AD-8259-B968BCBAD4B0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Configure MAC, AP SSID, IP and start hardware</a:t>
          </a:r>
          <a:endParaRPr lang="en-US" dirty="0">
            <a:solidFill>
              <a:srgbClr val="292929"/>
            </a:solidFill>
          </a:endParaRPr>
        </a:p>
      </dgm:t>
    </dgm:pt>
    <dgm:pt modelId="{03BC11C3-FDD8-43CD-95DB-9971A1B704F6}" type="parTrans" cxnId="{FB2CCD4E-AECE-4520-B3B0-DEEBFAF895F4}">
      <dgm:prSet/>
      <dgm:spPr/>
      <dgm:t>
        <a:bodyPr/>
        <a:lstStyle/>
        <a:p>
          <a:endParaRPr lang="en-US"/>
        </a:p>
      </dgm:t>
    </dgm:pt>
    <dgm:pt modelId="{81F0AEC4-B8BC-4124-8E20-3754A2390E9C}" type="sibTrans" cxnId="{FB2CCD4E-AECE-4520-B3B0-DEEBFAF895F4}">
      <dgm:prSet/>
      <dgm:spPr/>
      <dgm:t>
        <a:bodyPr/>
        <a:lstStyle/>
        <a:p>
          <a:endParaRPr lang="en-US"/>
        </a:p>
      </dgm:t>
    </dgm:pt>
    <dgm:pt modelId="{95F894DB-0278-4431-9E74-BEE7C1CCCACF}">
      <dgm:prSet phldrT="[Text]"/>
      <dgm:spPr/>
      <dgm:t>
        <a:bodyPr/>
        <a:lstStyle/>
        <a:p>
          <a:r>
            <a:rPr lang="en-US" dirty="0" smtClean="0"/>
            <a:t>Wait User Requests</a:t>
          </a:r>
          <a:endParaRPr lang="en-US" dirty="0"/>
        </a:p>
      </dgm:t>
    </dgm:pt>
    <dgm:pt modelId="{226953FC-7907-45A6-BB63-F289033E36D0}" type="parTrans" cxnId="{93496F84-64B8-4BF2-A2A6-08EFC4BDBDDE}">
      <dgm:prSet/>
      <dgm:spPr/>
      <dgm:t>
        <a:bodyPr/>
        <a:lstStyle/>
        <a:p>
          <a:endParaRPr lang="en-US"/>
        </a:p>
      </dgm:t>
    </dgm:pt>
    <dgm:pt modelId="{F5B92C2D-B649-435A-875C-740B456227CB}" type="sibTrans" cxnId="{93496F84-64B8-4BF2-A2A6-08EFC4BDBDDE}">
      <dgm:prSet/>
      <dgm:spPr/>
      <dgm:t>
        <a:bodyPr/>
        <a:lstStyle/>
        <a:p>
          <a:endParaRPr lang="en-US"/>
        </a:p>
      </dgm:t>
    </dgm:pt>
    <dgm:pt modelId="{11E73650-BC8E-4E86-B936-4BD5DED2AAF8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Loop indefinitely while listening to user requests on IP port 80</a:t>
          </a:r>
          <a:endParaRPr lang="en-US" dirty="0">
            <a:solidFill>
              <a:srgbClr val="292929"/>
            </a:solidFill>
          </a:endParaRPr>
        </a:p>
      </dgm:t>
    </dgm:pt>
    <dgm:pt modelId="{58D8ACA1-6B44-4640-B65A-7659A78A091B}" type="parTrans" cxnId="{0EC5B3FB-D180-4B41-8E82-54695D22C621}">
      <dgm:prSet/>
      <dgm:spPr/>
      <dgm:t>
        <a:bodyPr/>
        <a:lstStyle/>
        <a:p>
          <a:endParaRPr lang="en-US"/>
        </a:p>
      </dgm:t>
    </dgm:pt>
    <dgm:pt modelId="{24380E06-4485-4E5D-A1D0-8DE5EAA10000}" type="sibTrans" cxnId="{0EC5B3FB-D180-4B41-8E82-54695D22C621}">
      <dgm:prSet/>
      <dgm:spPr/>
      <dgm:t>
        <a:bodyPr/>
        <a:lstStyle/>
        <a:p>
          <a:endParaRPr lang="en-US"/>
        </a:p>
      </dgm:t>
    </dgm:pt>
    <dgm:pt modelId="{01AC0DA9-5250-4C1A-81FE-0797181BEED0}" type="pres">
      <dgm:prSet presAssocID="{47E92574-2551-4F15-A49B-DD8EE9F70C8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8151A1D-83A3-4795-9512-89EC366F41D8}" type="pres">
      <dgm:prSet presAssocID="{B534035A-7F80-4ADA-822C-2D303196FF2A}" presName="composite" presStyleCnt="0"/>
      <dgm:spPr/>
    </dgm:pt>
    <dgm:pt modelId="{E46824EF-A15E-4C80-BD91-47006EFC78B8}" type="pres">
      <dgm:prSet presAssocID="{B534035A-7F80-4ADA-822C-2D303196FF2A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26C5B2-B9E6-4CBB-9C98-EA4EC2B44FE4}" type="pres">
      <dgm:prSet presAssocID="{B534035A-7F80-4ADA-822C-2D303196FF2A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393389-845D-4335-B5E8-F59E6EB9C5A8}" type="pres">
      <dgm:prSet presAssocID="{989E2568-835B-4E77-86EC-18AB2106775C}" presName="sp" presStyleCnt="0"/>
      <dgm:spPr/>
    </dgm:pt>
    <dgm:pt modelId="{20A21926-9537-40CE-B2CB-1596DB745674}" type="pres">
      <dgm:prSet presAssocID="{D3951E97-E2E4-49DE-B323-ABB42E79C723}" presName="composite" presStyleCnt="0"/>
      <dgm:spPr/>
    </dgm:pt>
    <dgm:pt modelId="{99A50612-14B4-43D5-8745-0B0B134104ED}" type="pres">
      <dgm:prSet presAssocID="{D3951E97-E2E4-49DE-B323-ABB42E79C723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7E13C-69CF-4475-ACF0-F196D294D634}" type="pres">
      <dgm:prSet presAssocID="{D3951E97-E2E4-49DE-B323-ABB42E79C723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F88E7F-A95E-4A67-8928-F9D7ABFE4A99}" type="pres">
      <dgm:prSet presAssocID="{6549F75B-F783-4D45-9CA1-89237E5824F2}" presName="sp" presStyleCnt="0"/>
      <dgm:spPr/>
    </dgm:pt>
    <dgm:pt modelId="{D2F0C5B5-B6BB-4560-9C8A-17BF156723FD}" type="pres">
      <dgm:prSet presAssocID="{95F894DB-0278-4431-9E74-BEE7C1CCCACF}" presName="composite" presStyleCnt="0"/>
      <dgm:spPr/>
    </dgm:pt>
    <dgm:pt modelId="{DE60A3CB-EE4A-40D2-9EBA-7038D355D62E}" type="pres">
      <dgm:prSet presAssocID="{95F894DB-0278-4431-9E74-BEE7C1CCCACF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C0981E-36D8-44F0-9AF2-4331164A2113}" type="pres">
      <dgm:prSet presAssocID="{95F894DB-0278-4431-9E74-BEE7C1CCCACF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525B07-0899-4E30-9666-D7499FE7DBAE}" srcId="{47E92574-2551-4F15-A49B-DD8EE9F70C83}" destId="{B534035A-7F80-4ADA-822C-2D303196FF2A}" srcOrd="0" destOrd="0" parTransId="{9107DDB8-C803-4C51-A977-AA59110B53C1}" sibTransId="{989E2568-835B-4E77-86EC-18AB2106775C}"/>
    <dgm:cxn modelId="{37672FD5-3E59-46B1-ABB7-AA9BBF502CC7}" type="presOf" srcId="{B534035A-7F80-4ADA-822C-2D303196FF2A}" destId="{E46824EF-A15E-4C80-BD91-47006EFC78B8}" srcOrd="0" destOrd="0" presId="urn:microsoft.com/office/officeart/2005/8/layout/chevron2"/>
    <dgm:cxn modelId="{A095E722-E919-4811-9E7D-2FF32A41277C}" type="presOf" srcId="{8BEB3A12-670B-40AD-8259-B968BCBAD4B0}" destId="{2EF7E13C-69CF-4475-ACF0-F196D294D634}" srcOrd="0" destOrd="0" presId="urn:microsoft.com/office/officeart/2005/8/layout/chevron2"/>
    <dgm:cxn modelId="{0EC5B3FB-D180-4B41-8E82-54695D22C621}" srcId="{95F894DB-0278-4431-9E74-BEE7C1CCCACF}" destId="{11E73650-BC8E-4E86-B936-4BD5DED2AAF8}" srcOrd="0" destOrd="0" parTransId="{58D8ACA1-6B44-4640-B65A-7659A78A091B}" sibTransId="{24380E06-4485-4E5D-A1D0-8DE5EAA10000}"/>
    <dgm:cxn modelId="{707A3AC0-0127-4A8A-AB10-006811EBCDAE}" srcId="{47E92574-2551-4F15-A49B-DD8EE9F70C83}" destId="{D3951E97-E2E4-49DE-B323-ABB42E79C723}" srcOrd="1" destOrd="0" parTransId="{D22F78F6-64E9-4CAC-8158-52E7D7362DB9}" sibTransId="{6549F75B-F783-4D45-9CA1-89237E5824F2}"/>
    <dgm:cxn modelId="{93496F84-64B8-4BF2-A2A6-08EFC4BDBDDE}" srcId="{47E92574-2551-4F15-A49B-DD8EE9F70C83}" destId="{95F894DB-0278-4431-9E74-BEE7C1CCCACF}" srcOrd="2" destOrd="0" parTransId="{226953FC-7907-45A6-BB63-F289033E36D0}" sibTransId="{F5B92C2D-B649-435A-875C-740B456227CB}"/>
    <dgm:cxn modelId="{49020500-5251-471B-A542-000C83E3B8F1}" type="presOf" srcId="{11E73650-BC8E-4E86-B936-4BD5DED2AAF8}" destId="{96C0981E-36D8-44F0-9AF2-4331164A2113}" srcOrd="0" destOrd="0" presId="urn:microsoft.com/office/officeart/2005/8/layout/chevron2"/>
    <dgm:cxn modelId="{BA719D21-CCA4-4CA2-8DD3-3CCE4AA3FA61}" type="presOf" srcId="{D3951E97-E2E4-49DE-B323-ABB42E79C723}" destId="{99A50612-14B4-43D5-8745-0B0B134104ED}" srcOrd="0" destOrd="0" presId="urn:microsoft.com/office/officeart/2005/8/layout/chevron2"/>
    <dgm:cxn modelId="{E1FAC50C-86F2-4C0C-B8E5-5160C9D58CCC}" type="presOf" srcId="{47E92574-2551-4F15-A49B-DD8EE9F70C83}" destId="{01AC0DA9-5250-4C1A-81FE-0797181BEED0}" srcOrd="0" destOrd="0" presId="urn:microsoft.com/office/officeart/2005/8/layout/chevron2"/>
    <dgm:cxn modelId="{FB2CCD4E-AECE-4520-B3B0-DEEBFAF895F4}" srcId="{D3951E97-E2E4-49DE-B323-ABB42E79C723}" destId="{8BEB3A12-670B-40AD-8259-B968BCBAD4B0}" srcOrd="0" destOrd="0" parTransId="{03BC11C3-FDD8-43CD-95DB-9971A1B704F6}" sibTransId="{81F0AEC4-B8BC-4124-8E20-3754A2390E9C}"/>
    <dgm:cxn modelId="{6C25D613-9C68-495E-97CB-D492671F6E34}" srcId="{B534035A-7F80-4ADA-822C-2D303196FF2A}" destId="{83CE996F-9374-43C3-A952-20C5D00A5037}" srcOrd="0" destOrd="0" parTransId="{B3F161D1-17B0-48A8-8DA0-E42018D53F73}" sibTransId="{B47D2BF6-10EC-4F21-9D10-D24C35EF61A1}"/>
    <dgm:cxn modelId="{74099397-E438-48C0-96C0-71B0BB4A5ECF}" type="presOf" srcId="{83CE996F-9374-43C3-A952-20C5D00A5037}" destId="{F526C5B2-B9E6-4CBB-9C98-EA4EC2B44FE4}" srcOrd="0" destOrd="0" presId="urn:microsoft.com/office/officeart/2005/8/layout/chevron2"/>
    <dgm:cxn modelId="{94442B32-822D-4D45-A88A-5FC2F0A863E6}" type="presOf" srcId="{95F894DB-0278-4431-9E74-BEE7C1CCCACF}" destId="{DE60A3CB-EE4A-40D2-9EBA-7038D355D62E}" srcOrd="0" destOrd="0" presId="urn:microsoft.com/office/officeart/2005/8/layout/chevron2"/>
    <dgm:cxn modelId="{36D43577-F592-49C6-A942-2E3D3DE24343}" type="presParOf" srcId="{01AC0DA9-5250-4C1A-81FE-0797181BEED0}" destId="{68151A1D-83A3-4795-9512-89EC366F41D8}" srcOrd="0" destOrd="0" presId="urn:microsoft.com/office/officeart/2005/8/layout/chevron2"/>
    <dgm:cxn modelId="{A31A58B4-C60E-4913-9F67-C433ABC73819}" type="presParOf" srcId="{68151A1D-83A3-4795-9512-89EC366F41D8}" destId="{E46824EF-A15E-4C80-BD91-47006EFC78B8}" srcOrd="0" destOrd="0" presId="urn:microsoft.com/office/officeart/2005/8/layout/chevron2"/>
    <dgm:cxn modelId="{CCA7E9DF-2FDB-4297-ADFC-AA546FB99DDD}" type="presParOf" srcId="{68151A1D-83A3-4795-9512-89EC366F41D8}" destId="{F526C5B2-B9E6-4CBB-9C98-EA4EC2B44FE4}" srcOrd="1" destOrd="0" presId="urn:microsoft.com/office/officeart/2005/8/layout/chevron2"/>
    <dgm:cxn modelId="{58CDD192-0273-4EB5-9F46-BB9002C52B6C}" type="presParOf" srcId="{01AC0DA9-5250-4C1A-81FE-0797181BEED0}" destId="{D3393389-845D-4335-B5E8-F59E6EB9C5A8}" srcOrd="1" destOrd="0" presId="urn:microsoft.com/office/officeart/2005/8/layout/chevron2"/>
    <dgm:cxn modelId="{B1CEB676-AFAB-4981-B940-0D24E31AFD45}" type="presParOf" srcId="{01AC0DA9-5250-4C1A-81FE-0797181BEED0}" destId="{20A21926-9537-40CE-B2CB-1596DB745674}" srcOrd="2" destOrd="0" presId="urn:microsoft.com/office/officeart/2005/8/layout/chevron2"/>
    <dgm:cxn modelId="{28EF7D3D-4044-4130-AD66-6A11ADE82323}" type="presParOf" srcId="{20A21926-9537-40CE-B2CB-1596DB745674}" destId="{99A50612-14B4-43D5-8745-0B0B134104ED}" srcOrd="0" destOrd="0" presId="urn:microsoft.com/office/officeart/2005/8/layout/chevron2"/>
    <dgm:cxn modelId="{58FFA88B-9E46-42B5-BCD2-B2A2381F201A}" type="presParOf" srcId="{20A21926-9537-40CE-B2CB-1596DB745674}" destId="{2EF7E13C-69CF-4475-ACF0-F196D294D634}" srcOrd="1" destOrd="0" presId="urn:microsoft.com/office/officeart/2005/8/layout/chevron2"/>
    <dgm:cxn modelId="{59B422DB-2DD9-42F8-A19D-56C5CC4C5C78}" type="presParOf" srcId="{01AC0DA9-5250-4C1A-81FE-0797181BEED0}" destId="{20F88E7F-A95E-4A67-8928-F9D7ABFE4A99}" srcOrd="3" destOrd="0" presId="urn:microsoft.com/office/officeart/2005/8/layout/chevron2"/>
    <dgm:cxn modelId="{8D20BF84-06CD-4F00-9588-0530770BFCC8}" type="presParOf" srcId="{01AC0DA9-5250-4C1A-81FE-0797181BEED0}" destId="{D2F0C5B5-B6BB-4560-9C8A-17BF156723FD}" srcOrd="4" destOrd="0" presId="urn:microsoft.com/office/officeart/2005/8/layout/chevron2"/>
    <dgm:cxn modelId="{0E61FAC5-B826-43B1-9301-EA42B493E546}" type="presParOf" srcId="{D2F0C5B5-B6BB-4560-9C8A-17BF156723FD}" destId="{DE60A3CB-EE4A-40D2-9EBA-7038D355D62E}" srcOrd="0" destOrd="0" presId="urn:microsoft.com/office/officeart/2005/8/layout/chevron2"/>
    <dgm:cxn modelId="{CE5A0F1B-47A5-4825-B189-EE998C76199D}" type="presParOf" srcId="{D2F0C5B5-B6BB-4560-9C8A-17BF156723FD}" destId="{96C0981E-36D8-44F0-9AF2-4331164A21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7E92574-2551-4F15-A49B-DD8EE9F70C83}" type="doc">
      <dgm:prSet loTypeId="urn:microsoft.com/office/officeart/2005/8/layout/chevron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534035A-7F80-4ADA-822C-2D303196FF2A}">
      <dgm:prSet phldrT="[Text]" custT="1"/>
      <dgm:spPr/>
      <dgm:t>
        <a:bodyPr/>
        <a:lstStyle/>
        <a:p>
          <a:r>
            <a:rPr lang="en-US" sz="1600" dirty="0" smtClean="0">
              <a:solidFill>
                <a:srgbClr val="D76B29"/>
              </a:solidFill>
            </a:rPr>
            <a:t>Receive Http Request</a:t>
          </a:r>
          <a:endParaRPr lang="en-US" sz="1600" dirty="0">
            <a:solidFill>
              <a:srgbClr val="D76B29"/>
            </a:solidFill>
          </a:endParaRPr>
        </a:p>
      </dgm:t>
    </dgm:pt>
    <dgm:pt modelId="{9107DDB8-C803-4C51-A977-AA59110B53C1}" type="parTrans" cxnId="{79525B07-0899-4E30-9666-D7499FE7DBAE}">
      <dgm:prSet/>
      <dgm:spPr/>
      <dgm:t>
        <a:bodyPr/>
        <a:lstStyle/>
        <a:p>
          <a:endParaRPr lang="en-US"/>
        </a:p>
      </dgm:t>
    </dgm:pt>
    <dgm:pt modelId="{989E2568-835B-4E77-86EC-18AB2106775C}" type="sibTrans" cxnId="{79525B07-0899-4E30-9666-D7499FE7DBAE}">
      <dgm:prSet/>
      <dgm:spPr/>
      <dgm:t>
        <a:bodyPr/>
        <a:lstStyle/>
        <a:p>
          <a:endParaRPr lang="en-US"/>
        </a:p>
      </dgm:t>
    </dgm:pt>
    <dgm:pt modelId="{83CE996F-9374-43C3-A952-20C5D00A5037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Listen on port 80 and call interrupt handler when a request is received</a:t>
          </a:r>
          <a:endParaRPr lang="en-US" dirty="0">
            <a:solidFill>
              <a:srgbClr val="292929"/>
            </a:solidFill>
          </a:endParaRPr>
        </a:p>
      </dgm:t>
    </dgm:pt>
    <dgm:pt modelId="{B3F161D1-17B0-48A8-8DA0-E42018D53F73}" type="parTrans" cxnId="{6C25D613-9C68-495E-97CB-D492671F6E34}">
      <dgm:prSet/>
      <dgm:spPr/>
      <dgm:t>
        <a:bodyPr/>
        <a:lstStyle/>
        <a:p>
          <a:endParaRPr lang="en-US"/>
        </a:p>
      </dgm:t>
    </dgm:pt>
    <dgm:pt modelId="{B47D2BF6-10EC-4F21-9D10-D24C35EF61A1}" type="sibTrans" cxnId="{6C25D613-9C68-495E-97CB-D492671F6E34}">
      <dgm:prSet/>
      <dgm:spPr/>
      <dgm:t>
        <a:bodyPr/>
        <a:lstStyle/>
        <a:p>
          <a:endParaRPr lang="en-US"/>
        </a:p>
      </dgm:t>
    </dgm:pt>
    <dgm:pt modelId="{D3951E97-E2E4-49DE-B323-ABB42E79C723}">
      <dgm:prSet phldrT="[Text]"/>
      <dgm:spPr/>
      <dgm:t>
        <a:bodyPr/>
        <a:lstStyle/>
        <a:p>
          <a:r>
            <a:rPr lang="en-US" dirty="0" smtClean="0"/>
            <a:t>Parse Request Contents</a:t>
          </a:r>
          <a:endParaRPr lang="en-US" dirty="0"/>
        </a:p>
      </dgm:t>
    </dgm:pt>
    <dgm:pt modelId="{D22F78F6-64E9-4CAC-8158-52E7D7362DB9}" type="parTrans" cxnId="{707A3AC0-0127-4A8A-AB10-006811EBCDAE}">
      <dgm:prSet/>
      <dgm:spPr/>
      <dgm:t>
        <a:bodyPr/>
        <a:lstStyle/>
        <a:p>
          <a:endParaRPr lang="en-US"/>
        </a:p>
      </dgm:t>
    </dgm:pt>
    <dgm:pt modelId="{6549F75B-F783-4D45-9CA1-89237E5824F2}" type="sibTrans" cxnId="{707A3AC0-0127-4A8A-AB10-006811EBCDAE}">
      <dgm:prSet/>
      <dgm:spPr/>
      <dgm:t>
        <a:bodyPr/>
        <a:lstStyle/>
        <a:p>
          <a:endParaRPr lang="en-US"/>
        </a:p>
      </dgm:t>
    </dgm:pt>
    <dgm:pt modelId="{8BEB3A12-670B-40AD-8259-B968BCBAD4B0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Check if the request is to change an actuator or to check status of sensors</a:t>
          </a:r>
          <a:endParaRPr lang="en-US" dirty="0">
            <a:solidFill>
              <a:srgbClr val="292929"/>
            </a:solidFill>
          </a:endParaRPr>
        </a:p>
      </dgm:t>
    </dgm:pt>
    <dgm:pt modelId="{03BC11C3-FDD8-43CD-95DB-9971A1B704F6}" type="parTrans" cxnId="{FB2CCD4E-AECE-4520-B3B0-DEEBFAF895F4}">
      <dgm:prSet/>
      <dgm:spPr/>
      <dgm:t>
        <a:bodyPr/>
        <a:lstStyle/>
        <a:p>
          <a:endParaRPr lang="en-US"/>
        </a:p>
      </dgm:t>
    </dgm:pt>
    <dgm:pt modelId="{81F0AEC4-B8BC-4124-8E20-3754A2390E9C}" type="sibTrans" cxnId="{FB2CCD4E-AECE-4520-B3B0-DEEBFAF895F4}">
      <dgm:prSet/>
      <dgm:spPr/>
      <dgm:t>
        <a:bodyPr/>
        <a:lstStyle/>
        <a:p>
          <a:endParaRPr lang="en-US"/>
        </a:p>
      </dgm:t>
    </dgm:pt>
    <dgm:pt modelId="{95F894DB-0278-4431-9E74-BEE7C1CCCACF}">
      <dgm:prSet phldrT="[Text]"/>
      <dgm:spPr/>
      <dgm:t>
        <a:bodyPr/>
        <a:lstStyle/>
        <a:p>
          <a:r>
            <a:rPr lang="en-US" dirty="0" smtClean="0"/>
            <a:t>Compile response and send it back</a:t>
          </a:r>
          <a:endParaRPr lang="en-US" dirty="0"/>
        </a:p>
      </dgm:t>
    </dgm:pt>
    <dgm:pt modelId="{226953FC-7907-45A6-BB63-F289033E36D0}" type="parTrans" cxnId="{93496F84-64B8-4BF2-A2A6-08EFC4BDBDDE}">
      <dgm:prSet/>
      <dgm:spPr/>
      <dgm:t>
        <a:bodyPr/>
        <a:lstStyle/>
        <a:p>
          <a:endParaRPr lang="en-US"/>
        </a:p>
      </dgm:t>
    </dgm:pt>
    <dgm:pt modelId="{F5B92C2D-B649-435A-875C-740B456227CB}" type="sibTrans" cxnId="{93496F84-64B8-4BF2-A2A6-08EFC4BDBDDE}">
      <dgm:prSet/>
      <dgm:spPr/>
      <dgm:t>
        <a:bodyPr/>
        <a:lstStyle/>
        <a:p>
          <a:endParaRPr lang="en-US"/>
        </a:p>
      </dgm:t>
    </dgm:pt>
    <dgm:pt modelId="{11E73650-BC8E-4E86-B936-4BD5DED2AAF8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Check port readings and prepare response to the same sender based on IP address</a:t>
          </a:r>
          <a:endParaRPr lang="en-US" dirty="0">
            <a:solidFill>
              <a:srgbClr val="292929"/>
            </a:solidFill>
          </a:endParaRPr>
        </a:p>
      </dgm:t>
    </dgm:pt>
    <dgm:pt modelId="{58D8ACA1-6B44-4640-B65A-7659A78A091B}" type="parTrans" cxnId="{0EC5B3FB-D180-4B41-8E82-54695D22C621}">
      <dgm:prSet/>
      <dgm:spPr/>
      <dgm:t>
        <a:bodyPr/>
        <a:lstStyle/>
        <a:p>
          <a:endParaRPr lang="en-US"/>
        </a:p>
      </dgm:t>
    </dgm:pt>
    <dgm:pt modelId="{24380E06-4485-4E5D-A1D0-8DE5EAA10000}" type="sibTrans" cxnId="{0EC5B3FB-D180-4B41-8E82-54695D22C621}">
      <dgm:prSet/>
      <dgm:spPr/>
      <dgm:t>
        <a:bodyPr/>
        <a:lstStyle/>
        <a:p>
          <a:endParaRPr lang="en-US"/>
        </a:p>
      </dgm:t>
    </dgm:pt>
    <dgm:pt modelId="{24A39F43-E9A0-4670-ACBC-51BBB33A8A3A}">
      <dgm:prSet phldrT="[Text]"/>
      <dgm:spPr/>
      <dgm:t>
        <a:bodyPr/>
        <a:lstStyle/>
        <a:p>
          <a:r>
            <a:rPr lang="en-US" dirty="0" smtClean="0">
              <a:solidFill>
                <a:srgbClr val="292929"/>
              </a:solidFill>
            </a:rPr>
            <a:t>Call appropriate function</a:t>
          </a:r>
          <a:endParaRPr lang="en-US" dirty="0">
            <a:solidFill>
              <a:srgbClr val="292929"/>
            </a:solidFill>
          </a:endParaRPr>
        </a:p>
      </dgm:t>
    </dgm:pt>
    <dgm:pt modelId="{E8372EE4-062C-4322-9127-65D17195EC68}" type="parTrans" cxnId="{003F1054-A9A4-4CA1-A987-EC8CBD178E71}">
      <dgm:prSet/>
      <dgm:spPr/>
      <dgm:t>
        <a:bodyPr/>
        <a:lstStyle/>
        <a:p>
          <a:endParaRPr lang="en-US"/>
        </a:p>
      </dgm:t>
    </dgm:pt>
    <dgm:pt modelId="{6EF99B57-D4E1-4DA7-BA0A-98EB03FDD83E}" type="sibTrans" cxnId="{003F1054-A9A4-4CA1-A987-EC8CBD178E71}">
      <dgm:prSet/>
      <dgm:spPr/>
      <dgm:t>
        <a:bodyPr/>
        <a:lstStyle/>
        <a:p>
          <a:endParaRPr lang="en-US"/>
        </a:p>
      </dgm:t>
    </dgm:pt>
    <dgm:pt modelId="{01AC0DA9-5250-4C1A-81FE-0797181BEED0}" type="pres">
      <dgm:prSet presAssocID="{47E92574-2551-4F15-A49B-DD8EE9F70C8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8151A1D-83A3-4795-9512-89EC366F41D8}" type="pres">
      <dgm:prSet presAssocID="{B534035A-7F80-4ADA-822C-2D303196FF2A}" presName="composite" presStyleCnt="0"/>
      <dgm:spPr/>
    </dgm:pt>
    <dgm:pt modelId="{E46824EF-A15E-4C80-BD91-47006EFC78B8}" type="pres">
      <dgm:prSet presAssocID="{B534035A-7F80-4ADA-822C-2D303196FF2A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26C5B2-B9E6-4CBB-9C98-EA4EC2B44FE4}" type="pres">
      <dgm:prSet presAssocID="{B534035A-7F80-4ADA-822C-2D303196FF2A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393389-845D-4335-B5E8-F59E6EB9C5A8}" type="pres">
      <dgm:prSet presAssocID="{989E2568-835B-4E77-86EC-18AB2106775C}" presName="sp" presStyleCnt="0"/>
      <dgm:spPr/>
    </dgm:pt>
    <dgm:pt modelId="{20A21926-9537-40CE-B2CB-1596DB745674}" type="pres">
      <dgm:prSet presAssocID="{D3951E97-E2E4-49DE-B323-ABB42E79C723}" presName="composite" presStyleCnt="0"/>
      <dgm:spPr/>
    </dgm:pt>
    <dgm:pt modelId="{99A50612-14B4-43D5-8745-0B0B134104ED}" type="pres">
      <dgm:prSet presAssocID="{D3951E97-E2E4-49DE-B323-ABB42E79C723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7E13C-69CF-4475-ACF0-F196D294D634}" type="pres">
      <dgm:prSet presAssocID="{D3951E97-E2E4-49DE-B323-ABB42E79C723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F88E7F-A95E-4A67-8928-F9D7ABFE4A99}" type="pres">
      <dgm:prSet presAssocID="{6549F75B-F783-4D45-9CA1-89237E5824F2}" presName="sp" presStyleCnt="0"/>
      <dgm:spPr/>
    </dgm:pt>
    <dgm:pt modelId="{D2F0C5B5-B6BB-4560-9C8A-17BF156723FD}" type="pres">
      <dgm:prSet presAssocID="{95F894DB-0278-4431-9E74-BEE7C1CCCACF}" presName="composite" presStyleCnt="0"/>
      <dgm:spPr/>
    </dgm:pt>
    <dgm:pt modelId="{DE60A3CB-EE4A-40D2-9EBA-7038D355D62E}" type="pres">
      <dgm:prSet presAssocID="{95F894DB-0278-4431-9E74-BEE7C1CCCACF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C0981E-36D8-44F0-9AF2-4331164A2113}" type="pres">
      <dgm:prSet presAssocID="{95F894DB-0278-4431-9E74-BEE7C1CCCACF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6107D94-80A2-4D7E-8372-7A10DAB6EE90}" type="presOf" srcId="{47E92574-2551-4F15-A49B-DD8EE9F70C83}" destId="{01AC0DA9-5250-4C1A-81FE-0797181BEED0}" srcOrd="0" destOrd="0" presId="urn:microsoft.com/office/officeart/2005/8/layout/chevron2"/>
    <dgm:cxn modelId="{79525B07-0899-4E30-9666-D7499FE7DBAE}" srcId="{47E92574-2551-4F15-A49B-DD8EE9F70C83}" destId="{B534035A-7F80-4ADA-822C-2D303196FF2A}" srcOrd="0" destOrd="0" parTransId="{9107DDB8-C803-4C51-A977-AA59110B53C1}" sibTransId="{989E2568-835B-4E77-86EC-18AB2106775C}"/>
    <dgm:cxn modelId="{003F1054-A9A4-4CA1-A987-EC8CBD178E71}" srcId="{D3951E97-E2E4-49DE-B323-ABB42E79C723}" destId="{24A39F43-E9A0-4670-ACBC-51BBB33A8A3A}" srcOrd="1" destOrd="0" parTransId="{E8372EE4-062C-4322-9127-65D17195EC68}" sibTransId="{6EF99B57-D4E1-4DA7-BA0A-98EB03FDD83E}"/>
    <dgm:cxn modelId="{CD2B5105-896D-4AEB-BEC3-446996106A15}" type="presOf" srcId="{11E73650-BC8E-4E86-B936-4BD5DED2AAF8}" destId="{96C0981E-36D8-44F0-9AF2-4331164A2113}" srcOrd="0" destOrd="0" presId="urn:microsoft.com/office/officeart/2005/8/layout/chevron2"/>
    <dgm:cxn modelId="{0EC5B3FB-D180-4B41-8E82-54695D22C621}" srcId="{95F894DB-0278-4431-9E74-BEE7C1CCCACF}" destId="{11E73650-BC8E-4E86-B936-4BD5DED2AAF8}" srcOrd="0" destOrd="0" parTransId="{58D8ACA1-6B44-4640-B65A-7659A78A091B}" sibTransId="{24380E06-4485-4E5D-A1D0-8DE5EAA10000}"/>
    <dgm:cxn modelId="{C69B8F64-A3E9-4FFC-A442-8AA590BA5C21}" type="presOf" srcId="{8BEB3A12-670B-40AD-8259-B968BCBAD4B0}" destId="{2EF7E13C-69CF-4475-ACF0-F196D294D634}" srcOrd="0" destOrd="0" presId="urn:microsoft.com/office/officeart/2005/8/layout/chevron2"/>
    <dgm:cxn modelId="{707A3AC0-0127-4A8A-AB10-006811EBCDAE}" srcId="{47E92574-2551-4F15-A49B-DD8EE9F70C83}" destId="{D3951E97-E2E4-49DE-B323-ABB42E79C723}" srcOrd="1" destOrd="0" parTransId="{D22F78F6-64E9-4CAC-8158-52E7D7362DB9}" sibTransId="{6549F75B-F783-4D45-9CA1-89237E5824F2}"/>
    <dgm:cxn modelId="{65131D49-7385-413B-849B-BEFD85BB7744}" type="presOf" srcId="{B534035A-7F80-4ADA-822C-2D303196FF2A}" destId="{E46824EF-A15E-4C80-BD91-47006EFC78B8}" srcOrd="0" destOrd="0" presId="urn:microsoft.com/office/officeart/2005/8/layout/chevron2"/>
    <dgm:cxn modelId="{93496F84-64B8-4BF2-A2A6-08EFC4BDBDDE}" srcId="{47E92574-2551-4F15-A49B-DD8EE9F70C83}" destId="{95F894DB-0278-4431-9E74-BEE7C1CCCACF}" srcOrd="2" destOrd="0" parTransId="{226953FC-7907-45A6-BB63-F289033E36D0}" sibTransId="{F5B92C2D-B649-435A-875C-740B456227CB}"/>
    <dgm:cxn modelId="{AD95F7B5-7CE7-4609-A88C-C589C5647398}" type="presOf" srcId="{95F894DB-0278-4431-9E74-BEE7C1CCCACF}" destId="{DE60A3CB-EE4A-40D2-9EBA-7038D355D62E}" srcOrd="0" destOrd="0" presId="urn:microsoft.com/office/officeart/2005/8/layout/chevron2"/>
    <dgm:cxn modelId="{84D11163-0830-4E7E-A3F4-D1E46FBC5DCA}" type="presOf" srcId="{24A39F43-E9A0-4670-ACBC-51BBB33A8A3A}" destId="{2EF7E13C-69CF-4475-ACF0-F196D294D634}" srcOrd="0" destOrd="1" presId="urn:microsoft.com/office/officeart/2005/8/layout/chevron2"/>
    <dgm:cxn modelId="{89C7BC8F-7D7B-41D1-80B8-2F255677BDEE}" type="presOf" srcId="{83CE996F-9374-43C3-A952-20C5D00A5037}" destId="{F526C5B2-B9E6-4CBB-9C98-EA4EC2B44FE4}" srcOrd="0" destOrd="0" presId="urn:microsoft.com/office/officeart/2005/8/layout/chevron2"/>
    <dgm:cxn modelId="{F687CF6B-B8AC-4651-A021-6992F5AA6A9F}" type="presOf" srcId="{D3951E97-E2E4-49DE-B323-ABB42E79C723}" destId="{99A50612-14B4-43D5-8745-0B0B134104ED}" srcOrd="0" destOrd="0" presId="urn:microsoft.com/office/officeart/2005/8/layout/chevron2"/>
    <dgm:cxn modelId="{FB2CCD4E-AECE-4520-B3B0-DEEBFAF895F4}" srcId="{D3951E97-E2E4-49DE-B323-ABB42E79C723}" destId="{8BEB3A12-670B-40AD-8259-B968BCBAD4B0}" srcOrd="0" destOrd="0" parTransId="{03BC11C3-FDD8-43CD-95DB-9971A1B704F6}" sibTransId="{81F0AEC4-B8BC-4124-8E20-3754A2390E9C}"/>
    <dgm:cxn modelId="{6C25D613-9C68-495E-97CB-D492671F6E34}" srcId="{B534035A-7F80-4ADA-822C-2D303196FF2A}" destId="{83CE996F-9374-43C3-A952-20C5D00A5037}" srcOrd="0" destOrd="0" parTransId="{B3F161D1-17B0-48A8-8DA0-E42018D53F73}" sibTransId="{B47D2BF6-10EC-4F21-9D10-D24C35EF61A1}"/>
    <dgm:cxn modelId="{D0A2B700-C07A-4025-9877-7A1C92954362}" type="presParOf" srcId="{01AC0DA9-5250-4C1A-81FE-0797181BEED0}" destId="{68151A1D-83A3-4795-9512-89EC366F41D8}" srcOrd="0" destOrd="0" presId="urn:microsoft.com/office/officeart/2005/8/layout/chevron2"/>
    <dgm:cxn modelId="{C48D5391-DA17-4F36-99F7-BAFE58E4742D}" type="presParOf" srcId="{68151A1D-83A3-4795-9512-89EC366F41D8}" destId="{E46824EF-A15E-4C80-BD91-47006EFC78B8}" srcOrd="0" destOrd="0" presId="urn:microsoft.com/office/officeart/2005/8/layout/chevron2"/>
    <dgm:cxn modelId="{18E6099D-8B2F-409A-902A-233B46AC41EE}" type="presParOf" srcId="{68151A1D-83A3-4795-9512-89EC366F41D8}" destId="{F526C5B2-B9E6-4CBB-9C98-EA4EC2B44FE4}" srcOrd="1" destOrd="0" presId="urn:microsoft.com/office/officeart/2005/8/layout/chevron2"/>
    <dgm:cxn modelId="{94DEE80C-3692-45EE-AA32-6D350F50F662}" type="presParOf" srcId="{01AC0DA9-5250-4C1A-81FE-0797181BEED0}" destId="{D3393389-845D-4335-B5E8-F59E6EB9C5A8}" srcOrd="1" destOrd="0" presId="urn:microsoft.com/office/officeart/2005/8/layout/chevron2"/>
    <dgm:cxn modelId="{6480200B-359D-4B30-A937-3156E717173F}" type="presParOf" srcId="{01AC0DA9-5250-4C1A-81FE-0797181BEED0}" destId="{20A21926-9537-40CE-B2CB-1596DB745674}" srcOrd="2" destOrd="0" presId="urn:microsoft.com/office/officeart/2005/8/layout/chevron2"/>
    <dgm:cxn modelId="{DB97B6B0-BAAC-48C9-A5AA-25CFA1378719}" type="presParOf" srcId="{20A21926-9537-40CE-B2CB-1596DB745674}" destId="{99A50612-14B4-43D5-8745-0B0B134104ED}" srcOrd="0" destOrd="0" presId="urn:microsoft.com/office/officeart/2005/8/layout/chevron2"/>
    <dgm:cxn modelId="{28EEC87F-A665-402D-81BB-F320F09F5C67}" type="presParOf" srcId="{20A21926-9537-40CE-B2CB-1596DB745674}" destId="{2EF7E13C-69CF-4475-ACF0-F196D294D634}" srcOrd="1" destOrd="0" presId="urn:microsoft.com/office/officeart/2005/8/layout/chevron2"/>
    <dgm:cxn modelId="{8B12AE75-AF9E-4679-8DB5-AB8257A7C9CF}" type="presParOf" srcId="{01AC0DA9-5250-4C1A-81FE-0797181BEED0}" destId="{20F88E7F-A95E-4A67-8928-F9D7ABFE4A99}" srcOrd="3" destOrd="0" presId="urn:microsoft.com/office/officeart/2005/8/layout/chevron2"/>
    <dgm:cxn modelId="{1240D17E-46AC-479C-B807-041A611C36D3}" type="presParOf" srcId="{01AC0DA9-5250-4C1A-81FE-0797181BEED0}" destId="{D2F0C5B5-B6BB-4560-9C8A-17BF156723FD}" srcOrd="4" destOrd="0" presId="urn:microsoft.com/office/officeart/2005/8/layout/chevron2"/>
    <dgm:cxn modelId="{6A0B9A37-F07F-428A-A9A3-0C7B912D1298}" type="presParOf" srcId="{D2F0C5B5-B6BB-4560-9C8A-17BF156723FD}" destId="{DE60A3CB-EE4A-40D2-9EBA-7038D355D62E}" srcOrd="0" destOrd="0" presId="urn:microsoft.com/office/officeart/2005/8/layout/chevron2"/>
    <dgm:cxn modelId="{43A299F0-9324-40AB-8DC6-E7CADF77DEDE}" type="presParOf" srcId="{D2F0C5B5-B6BB-4560-9C8A-17BF156723FD}" destId="{96C0981E-36D8-44F0-9AF2-4331164A21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6824EF-A15E-4C80-BD91-47006EFC78B8}">
      <dsp:nvSpPr>
        <dsp:cNvPr id="0" name=""/>
        <dsp:cNvSpPr/>
      </dsp:nvSpPr>
      <dsp:spPr>
        <a:xfrm rot="5400000">
          <a:off x="-222646" y="223826"/>
          <a:ext cx="1484312" cy="1039018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rgbClr val="D76B29"/>
              </a:solidFill>
            </a:rPr>
            <a:t>User Touch</a:t>
          </a:r>
          <a:endParaRPr lang="en-US" sz="1600" kern="1200" dirty="0">
            <a:solidFill>
              <a:srgbClr val="D76B29"/>
            </a:solidFill>
          </a:endParaRPr>
        </a:p>
      </dsp:txBody>
      <dsp:txXfrm rot="-5400000">
        <a:off x="1" y="520688"/>
        <a:ext cx="1039018" cy="445294"/>
      </dsp:txXfrm>
    </dsp:sp>
    <dsp:sp modelId="{F526C5B2-B9E6-4CBB-9C98-EA4EC2B44FE4}">
      <dsp:nvSpPr>
        <dsp:cNvPr id="0" name=""/>
        <dsp:cNvSpPr/>
      </dsp:nvSpPr>
      <dsp:spPr>
        <a:xfrm rot="5400000">
          <a:off x="4304307" y="-3264109"/>
          <a:ext cx="964803" cy="74953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>
              <a:solidFill>
                <a:srgbClr val="292929"/>
              </a:solidFill>
            </a:rPr>
            <a:t>Handles user touches of buttons on UI</a:t>
          </a:r>
          <a:endParaRPr lang="en-US" sz="2200" kern="1200" dirty="0">
            <a:solidFill>
              <a:srgbClr val="292929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>
              <a:solidFill>
                <a:srgbClr val="292929"/>
              </a:solidFill>
            </a:rPr>
            <a:t>Based on button touch call appropriate function</a:t>
          </a:r>
          <a:endParaRPr lang="en-US" sz="2200" kern="1200" dirty="0">
            <a:solidFill>
              <a:srgbClr val="292929"/>
            </a:solidFill>
          </a:endParaRPr>
        </a:p>
      </dsp:txBody>
      <dsp:txXfrm rot="-5400000">
        <a:off x="1039018" y="48278"/>
        <a:ext cx="7448283" cy="870607"/>
      </dsp:txXfrm>
    </dsp:sp>
    <dsp:sp modelId="{99A50612-14B4-43D5-8745-0B0B134104ED}">
      <dsp:nvSpPr>
        <dsp:cNvPr id="0" name=""/>
        <dsp:cNvSpPr/>
      </dsp:nvSpPr>
      <dsp:spPr>
        <a:xfrm rot="5400000">
          <a:off x="-222646" y="1512490"/>
          <a:ext cx="1484312" cy="1039018"/>
        </a:xfrm>
        <a:prstGeom prst="chevron">
          <a:avLst/>
        </a:prstGeom>
        <a:solidFill>
          <a:schemeClr val="accent5">
            <a:hueOff val="6483126"/>
            <a:satOff val="50000"/>
            <a:lumOff val="-20490"/>
            <a:alphaOff val="0"/>
          </a:schemeClr>
        </a:solidFill>
        <a:ln w="25400" cap="flat" cmpd="sng" algn="ctr">
          <a:solidFill>
            <a:schemeClr val="accent5">
              <a:hueOff val="6483126"/>
              <a:satOff val="50000"/>
              <a:lumOff val="-20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Create Thread</a:t>
          </a:r>
          <a:endParaRPr lang="en-US" sz="1400" kern="1200" dirty="0"/>
        </a:p>
      </dsp:txBody>
      <dsp:txXfrm rot="-5400000">
        <a:off x="1" y="1809352"/>
        <a:ext cx="1039018" cy="445294"/>
      </dsp:txXfrm>
    </dsp:sp>
    <dsp:sp modelId="{2EF7E13C-69CF-4475-ACF0-F196D294D634}">
      <dsp:nvSpPr>
        <dsp:cNvPr id="0" name=""/>
        <dsp:cNvSpPr/>
      </dsp:nvSpPr>
      <dsp:spPr>
        <a:xfrm rot="5400000">
          <a:off x="4304307" y="-1975445"/>
          <a:ext cx="964803" cy="74953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6483126"/>
              <a:satOff val="50000"/>
              <a:lumOff val="-20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>
              <a:solidFill>
                <a:srgbClr val="292929"/>
              </a:solidFill>
            </a:rPr>
            <a:t>Prepare HTTP request contents</a:t>
          </a:r>
          <a:endParaRPr lang="en-US" sz="2200" kern="1200" dirty="0">
            <a:solidFill>
              <a:srgbClr val="292929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>
              <a:solidFill>
                <a:srgbClr val="292929"/>
              </a:solidFill>
            </a:rPr>
            <a:t>Create and dispatch a new thread matching user request</a:t>
          </a:r>
          <a:endParaRPr lang="en-US" sz="2200" kern="1200" dirty="0">
            <a:solidFill>
              <a:srgbClr val="292929"/>
            </a:solidFill>
          </a:endParaRPr>
        </a:p>
      </dsp:txBody>
      <dsp:txXfrm rot="-5400000">
        <a:off x="1039018" y="1336942"/>
        <a:ext cx="7448283" cy="870607"/>
      </dsp:txXfrm>
    </dsp:sp>
    <dsp:sp modelId="{DE60A3CB-EE4A-40D2-9EBA-7038D355D62E}">
      <dsp:nvSpPr>
        <dsp:cNvPr id="0" name=""/>
        <dsp:cNvSpPr/>
      </dsp:nvSpPr>
      <dsp:spPr>
        <a:xfrm rot="5400000">
          <a:off x="-222646" y="2801154"/>
          <a:ext cx="1484312" cy="1039018"/>
        </a:xfrm>
        <a:prstGeom prst="chevron">
          <a:avLst/>
        </a:prstGeom>
        <a:solidFill>
          <a:schemeClr val="accent5">
            <a:hueOff val="12966251"/>
            <a:satOff val="100000"/>
            <a:lumOff val="-40980"/>
            <a:alphaOff val="0"/>
          </a:schemeClr>
        </a:solidFill>
        <a:ln w="25400" cap="flat" cmpd="sng" algn="ctr">
          <a:solidFill>
            <a:schemeClr val="accent5">
              <a:hueOff val="12966251"/>
              <a:satOff val="100000"/>
              <a:lumOff val="-40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Update User Interface</a:t>
          </a:r>
          <a:endParaRPr lang="en-US" sz="1400" kern="1200" dirty="0"/>
        </a:p>
      </dsp:txBody>
      <dsp:txXfrm rot="-5400000">
        <a:off x="1" y="3098016"/>
        <a:ext cx="1039018" cy="445294"/>
      </dsp:txXfrm>
    </dsp:sp>
    <dsp:sp modelId="{96C0981E-36D8-44F0-9AF2-4331164A2113}">
      <dsp:nvSpPr>
        <dsp:cNvPr id="0" name=""/>
        <dsp:cNvSpPr/>
      </dsp:nvSpPr>
      <dsp:spPr>
        <a:xfrm rot="5400000">
          <a:off x="4304307" y="-686781"/>
          <a:ext cx="964803" cy="74953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12966251"/>
              <a:satOff val="100000"/>
              <a:lumOff val="-40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>
              <a:solidFill>
                <a:srgbClr val="292929"/>
              </a:solidFill>
            </a:rPr>
            <a:t>Upon receiving feedback parse contents</a:t>
          </a:r>
          <a:endParaRPr lang="en-US" sz="2200" kern="1200" dirty="0">
            <a:solidFill>
              <a:srgbClr val="292929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>
              <a:solidFill>
                <a:srgbClr val="292929"/>
              </a:solidFill>
            </a:rPr>
            <a:t>Update UI components to reflect changes</a:t>
          </a:r>
          <a:endParaRPr lang="en-US" sz="2200" kern="1200" dirty="0">
            <a:solidFill>
              <a:srgbClr val="292929"/>
            </a:solidFill>
          </a:endParaRPr>
        </a:p>
      </dsp:txBody>
      <dsp:txXfrm rot="-5400000">
        <a:off x="1039018" y="2625606"/>
        <a:ext cx="7448283" cy="8706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6824EF-A15E-4C80-BD91-47006EFC78B8}">
      <dsp:nvSpPr>
        <dsp:cNvPr id="0" name=""/>
        <dsp:cNvSpPr/>
      </dsp:nvSpPr>
      <dsp:spPr>
        <a:xfrm rot="5400000">
          <a:off x="-278182" y="278886"/>
          <a:ext cx="1854547" cy="1298183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rgbClr val="D76B29"/>
              </a:solidFill>
            </a:rPr>
            <a:t>Initialize </a:t>
          </a:r>
          <a:r>
            <a:rPr lang="en-US" sz="1600" kern="1200" smtClean="0">
              <a:solidFill>
                <a:srgbClr val="D76B29"/>
              </a:solidFill>
            </a:rPr>
            <a:t>IP Stack</a:t>
          </a:r>
          <a:endParaRPr lang="en-US" sz="1600" kern="1200" dirty="0">
            <a:solidFill>
              <a:srgbClr val="D76B29"/>
            </a:solidFill>
          </a:endParaRPr>
        </a:p>
      </dsp:txBody>
      <dsp:txXfrm rot="-5400000">
        <a:off x="1" y="649796"/>
        <a:ext cx="1298183" cy="556364"/>
      </dsp:txXfrm>
    </dsp:sp>
    <dsp:sp modelId="{F526C5B2-B9E6-4CBB-9C98-EA4EC2B44FE4}">
      <dsp:nvSpPr>
        <dsp:cNvPr id="0" name=""/>
        <dsp:cNvSpPr/>
      </dsp:nvSpPr>
      <dsp:spPr>
        <a:xfrm rot="5400000">
          <a:off x="4313563" y="-3014676"/>
          <a:ext cx="1205455" cy="72362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22225" rIns="22225" bIns="22225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>
              <a:solidFill>
                <a:srgbClr val="292929"/>
              </a:solidFill>
            </a:rPr>
            <a:t>Configure the following protocols to run: IP, TCP, HTTP, DHCP</a:t>
          </a:r>
          <a:endParaRPr lang="en-US" sz="3500" kern="1200" dirty="0">
            <a:solidFill>
              <a:srgbClr val="292929"/>
            </a:solidFill>
          </a:endParaRPr>
        </a:p>
      </dsp:txBody>
      <dsp:txXfrm rot="-5400000">
        <a:off x="1298183" y="59549"/>
        <a:ext cx="7177371" cy="1087765"/>
      </dsp:txXfrm>
    </dsp:sp>
    <dsp:sp modelId="{99A50612-14B4-43D5-8745-0B0B134104ED}">
      <dsp:nvSpPr>
        <dsp:cNvPr id="0" name=""/>
        <dsp:cNvSpPr/>
      </dsp:nvSpPr>
      <dsp:spPr>
        <a:xfrm rot="5400000">
          <a:off x="-278182" y="1941708"/>
          <a:ext cx="1854547" cy="1298183"/>
        </a:xfrm>
        <a:prstGeom prst="chevron">
          <a:avLst/>
        </a:prstGeom>
        <a:solidFill>
          <a:schemeClr val="accent5">
            <a:hueOff val="6483126"/>
            <a:satOff val="50000"/>
            <a:lumOff val="-20490"/>
            <a:alphaOff val="0"/>
          </a:schemeClr>
        </a:solidFill>
        <a:ln w="25400" cap="flat" cmpd="sng" algn="ctr">
          <a:solidFill>
            <a:schemeClr val="accent5">
              <a:hueOff val="6483126"/>
              <a:satOff val="50000"/>
              <a:lumOff val="-20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Initialize </a:t>
          </a:r>
          <a:r>
            <a:rPr lang="en-US" sz="1800" kern="1200" dirty="0" err="1" smtClean="0"/>
            <a:t>WiFi</a:t>
          </a:r>
          <a:r>
            <a:rPr lang="en-US" sz="1800" kern="1200" dirty="0" smtClean="0"/>
            <a:t> Module</a:t>
          </a:r>
          <a:endParaRPr lang="en-US" sz="1800" kern="1200" dirty="0"/>
        </a:p>
      </dsp:txBody>
      <dsp:txXfrm rot="-5400000">
        <a:off x="1" y="2312618"/>
        <a:ext cx="1298183" cy="556364"/>
      </dsp:txXfrm>
    </dsp:sp>
    <dsp:sp modelId="{2EF7E13C-69CF-4475-ACF0-F196D294D634}">
      <dsp:nvSpPr>
        <dsp:cNvPr id="0" name=""/>
        <dsp:cNvSpPr/>
      </dsp:nvSpPr>
      <dsp:spPr>
        <a:xfrm rot="5400000">
          <a:off x="4313563" y="-1351854"/>
          <a:ext cx="1205455" cy="72362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6483126"/>
              <a:satOff val="50000"/>
              <a:lumOff val="-20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22225" rIns="22225" bIns="22225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>
              <a:solidFill>
                <a:srgbClr val="292929"/>
              </a:solidFill>
            </a:rPr>
            <a:t>Configure MAC, AP SSID, IP and start hardware</a:t>
          </a:r>
          <a:endParaRPr lang="en-US" sz="3500" kern="1200" dirty="0">
            <a:solidFill>
              <a:srgbClr val="292929"/>
            </a:solidFill>
          </a:endParaRPr>
        </a:p>
      </dsp:txBody>
      <dsp:txXfrm rot="-5400000">
        <a:off x="1298183" y="1722371"/>
        <a:ext cx="7177371" cy="1087765"/>
      </dsp:txXfrm>
    </dsp:sp>
    <dsp:sp modelId="{DE60A3CB-EE4A-40D2-9EBA-7038D355D62E}">
      <dsp:nvSpPr>
        <dsp:cNvPr id="0" name=""/>
        <dsp:cNvSpPr/>
      </dsp:nvSpPr>
      <dsp:spPr>
        <a:xfrm rot="5400000">
          <a:off x="-278182" y="3604530"/>
          <a:ext cx="1854547" cy="1298183"/>
        </a:xfrm>
        <a:prstGeom prst="chevron">
          <a:avLst/>
        </a:prstGeom>
        <a:solidFill>
          <a:schemeClr val="accent5">
            <a:hueOff val="12966251"/>
            <a:satOff val="100000"/>
            <a:lumOff val="-40980"/>
            <a:alphaOff val="0"/>
          </a:schemeClr>
        </a:solidFill>
        <a:ln w="25400" cap="flat" cmpd="sng" algn="ctr">
          <a:solidFill>
            <a:schemeClr val="accent5">
              <a:hueOff val="12966251"/>
              <a:satOff val="100000"/>
              <a:lumOff val="-40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Wait User Requests</a:t>
          </a:r>
          <a:endParaRPr lang="en-US" sz="1800" kern="1200" dirty="0"/>
        </a:p>
      </dsp:txBody>
      <dsp:txXfrm rot="-5400000">
        <a:off x="1" y="3975440"/>
        <a:ext cx="1298183" cy="556364"/>
      </dsp:txXfrm>
    </dsp:sp>
    <dsp:sp modelId="{96C0981E-36D8-44F0-9AF2-4331164A2113}">
      <dsp:nvSpPr>
        <dsp:cNvPr id="0" name=""/>
        <dsp:cNvSpPr/>
      </dsp:nvSpPr>
      <dsp:spPr>
        <a:xfrm rot="5400000">
          <a:off x="4313563" y="310967"/>
          <a:ext cx="1205455" cy="72362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12966251"/>
              <a:satOff val="100000"/>
              <a:lumOff val="-40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22225" rIns="22225" bIns="22225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>
              <a:solidFill>
                <a:srgbClr val="292929"/>
              </a:solidFill>
            </a:rPr>
            <a:t>Loop indefinitely while listening to user requests on IP port 80</a:t>
          </a:r>
          <a:endParaRPr lang="en-US" sz="3500" kern="1200" dirty="0">
            <a:solidFill>
              <a:srgbClr val="292929"/>
            </a:solidFill>
          </a:endParaRPr>
        </a:p>
      </dsp:txBody>
      <dsp:txXfrm rot="-5400000">
        <a:off x="1298183" y="3385193"/>
        <a:ext cx="7177371" cy="10877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6824EF-A15E-4C80-BD91-47006EFC78B8}">
      <dsp:nvSpPr>
        <dsp:cNvPr id="0" name=""/>
        <dsp:cNvSpPr/>
      </dsp:nvSpPr>
      <dsp:spPr>
        <a:xfrm rot="5400000">
          <a:off x="-278182" y="278886"/>
          <a:ext cx="1854547" cy="1298183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rgbClr val="D76B29"/>
              </a:solidFill>
            </a:rPr>
            <a:t>Receive Http Request</a:t>
          </a:r>
          <a:endParaRPr lang="en-US" sz="1600" kern="1200" dirty="0">
            <a:solidFill>
              <a:srgbClr val="D76B29"/>
            </a:solidFill>
          </a:endParaRPr>
        </a:p>
      </dsp:txBody>
      <dsp:txXfrm rot="-5400000">
        <a:off x="1" y="649796"/>
        <a:ext cx="1298183" cy="556364"/>
      </dsp:txXfrm>
    </dsp:sp>
    <dsp:sp modelId="{F526C5B2-B9E6-4CBB-9C98-EA4EC2B44FE4}">
      <dsp:nvSpPr>
        <dsp:cNvPr id="0" name=""/>
        <dsp:cNvSpPr/>
      </dsp:nvSpPr>
      <dsp:spPr>
        <a:xfrm rot="5400000">
          <a:off x="4313563" y="-3014676"/>
          <a:ext cx="1205455" cy="72362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>
              <a:solidFill>
                <a:srgbClr val="292929"/>
              </a:solidFill>
            </a:rPr>
            <a:t>Listen on port 80 and call interrupt handler when a request is received</a:t>
          </a:r>
          <a:endParaRPr lang="en-US" sz="2500" kern="1200" dirty="0">
            <a:solidFill>
              <a:srgbClr val="292929"/>
            </a:solidFill>
          </a:endParaRPr>
        </a:p>
      </dsp:txBody>
      <dsp:txXfrm rot="-5400000">
        <a:off x="1298183" y="59549"/>
        <a:ext cx="7177371" cy="1087765"/>
      </dsp:txXfrm>
    </dsp:sp>
    <dsp:sp modelId="{99A50612-14B4-43D5-8745-0B0B134104ED}">
      <dsp:nvSpPr>
        <dsp:cNvPr id="0" name=""/>
        <dsp:cNvSpPr/>
      </dsp:nvSpPr>
      <dsp:spPr>
        <a:xfrm rot="5400000">
          <a:off x="-278182" y="1941708"/>
          <a:ext cx="1854547" cy="1298183"/>
        </a:xfrm>
        <a:prstGeom prst="chevron">
          <a:avLst/>
        </a:prstGeom>
        <a:solidFill>
          <a:schemeClr val="accent5">
            <a:hueOff val="6483126"/>
            <a:satOff val="50000"/>
            <a:lumOff val="-20490"/>
            <a:alphaOff val="0"/>
          </a:schemeClr>
        </a:solidFill>
        <a:ln w="25400" cap="flat" cmpd="sng" algn="ctr">
          <a:solidFill>
            <a:schemeClr val="accent5">
              <a:hueOff val="6483126"/>
              <a:satOff val="50000"/>
              <a:lumOff val="-20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Parse Request Contents</a:t>
          </a:r>
          <a:endParaRPr lang="en-US" sz="1300" kern="1200" dirty="0"/>
        </a:p>
      </dsp:txBody>
      <dsp:txXfrm rot="-5400000">
        <a:off x="1" y="2312618"/>
        <a:ext cx="1298183" cy="556364"/>
      </dsp:txXfrm>
    </dsp:sp>
    <dsp:sp modelId="{2EF7E13C-69CF-4475-ACF0-F196D294D634}">
      <dsp:nvSpPr>
        <dsp:cNvPr id="0" name=""/>
        <dsp:cNvSpPr/>
      </dsp:nvSpPr>
      <dsp:spPr>
        <a:xfrm rot="5400000">
          <a:off x="4313563" y="-1351854"/>
          <a:ext cx="1205455" cy="72362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6483126"/>
              <a:satOff val="50000"/>
              <a:lumOff val="-20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>
              <a:solidFill>
                <a:srgbClr val="292929"/>
              </a:solidFill>
            </a:rPr>
            <a:t>Check if the request is to change an actuator or to check status of sensors</a:t>
          </a:r>
          <a:endParaRPr lang="en-US" sz="2500" kern="1200" dirty="0">
            <a:solidFill>
              <a:srgbClr val="292929"/>
            </a:solidFill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>
              <a:solidFill>
                <a:srgbClr val="292929"/>
              </a:solidFill>
            </a:rPr>
            <a:t>Call appropriate function</a:t>
          </a:r>
          <a:endParaRPr lang="en-US" sz="2500" kern="1200" dirty="0">
            <a:solidFill>
              <a:srgbClr val="292929"/>
            </a:solidFill>
          </a:endParaRPr>
        </a:p>
      </dsp:txBody>
      <dsp:txXfrm rot="-5400000">
        <a:off x="1298183" y="1722371"/>
        <a:ext cx="7177371" cy="1087765"/>
      </dsp:txXfrm>
    </dsp:sp>
    <dsp:sp modelId="{DE60A3CB-EE4A-40D2-9EBA-7038D355D62E}">
      <dsp:nvSpPr>
        <dsp:cNvPr id="0" name=""/>
        <dsp:cNvSpPr/>
      </dsp:nvSpPr>
      <dsp:spPr>
        <a:xfrm rot="5400000">
          <a:off x="-278182" y="3604530"/>
          <a:ext cx="1854547" cy="1298183"/>
        </a:xfrm>
        <a:prstGeom prst="chevron">
          <a:avLst/>
        </a:prstGeom>
        <a:solidFill>
          <a:schemeClr val="accent5">
            <a:hueOff val="12966251"/>
            <a:satOff val="100000"/>
            <a:lumOff val="-40980"/>
            <a:alphaOff val="0"/>
          </a:schemeClr>
        </a:solidFill>
        <a:ln w="25400" cap="flat" cmpd="sng" algn="ctr">
          <a:solidFill>
            <a:schemeClr val="accent5">
              <a:hueOff val="12966251"/>
              <a:satOff val="100000"/>
              <a:lumOff val="-40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Compile response and send it back</a:t>
          </a:r>
          <a:endParaRPr lang="en-US" sz="1300" kern="1200" dirty="0"/>
        </a:p>
      </dsp:txBody>
      <dsp:txXfrm rot="-5400000">
        <a:off x="1" y="3975440"/>
        <a:ext cx="1298183" cy="556364"/>
      </dsp:txXfrm>
    </dsp:sp>
    <dsp:sp modelId="{96C0981E-36D8-44F0-9AF2-4331164A2113}">
      <dsp:nvSpPr>
        <dsp:cNvPr id="0" name=""/>
        <dsp:cNvSpPr/>
      </dsp:nvSpPr>
      <dsp:spPr>
        <a:xfrm rot="5400000">
          <a:off x="4313563" y="310967"/>
          <a:ext cx="1205455" cy="72362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12966251"/>
              <a:satOff val="100000"/>
              <a:lumOff val="-40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>
              <a:solidFill>
                <a:srgbClr val="292929"/>
              </a:solidFill>
            </a:rPr>
            <a:t>Check port readings and prepare response to the same sender based on IP address</a:t>
          </a:r>
          <a:endParaRPr lang="en-US" sz="2500" kern="1200" dirty="0">
            <a:solidFill>
              <a:srgbClr val="292929"/>
            </a:solidFill>
          </a:endParaRPr>
        </a:p>
      </dsp:txBody>
      <dsp:txXfrm rot="-5400000">
        <a:off x="1298183" y="3385193"/>
        <a:ext cx="7177371" cy="10877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17.jpeg>
</file>

<file path=ppt/media/image18.jp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3048000"/>
            <a:ext cx="9144000" cy="76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9688" y="3810000"/>
            <a:ext cx="9104312" cy="457200"/>
          </a:xfrm>
        </p:spPr>
        <p:txBody>
          <a:bodyPr/>
          <a:lstStyle>
            <a:lvl1pPr marL="0" indent="0">
              <a:buFontTx/>
              <a:buNone/>
              <a:defRPr sz="2000"/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b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pPr>
              <a:defRPr/>
            </a:pPr>
            <a:fld id="{86DA2826-4C85-4B0C-834B-D5C9D8CFE31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563970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881209-CBBC-419C-A757-64D3B58FDB2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035161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-76200"/>
            <a:ext cx="2286000" cy="6629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-76200"/>
            <a:ext cx="6705600" cy="6629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01B2BF-9C96-488F-90C3-7A48C345763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7869019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0" y="-76200"/>
            <a:ext cx="91440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0" y="914400"/>
            <a:ext cx="44958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14400"/>
            <a:ext cx="44958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0" y="3810000"/>
            <a:ext cx="44958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810000"/>
            <a:ext cx="44958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FB0DED-2CF2-446A-8545-32C913C08F6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889055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97A7F2-DF6D-4D9A-8EC6-2BB48A2613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1063631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4B86C5-B52C-430C-AA2E-03B6520787F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080858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914400"/>
            <a:ext cx="4495800" cy="5638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495800" cy="5638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8F206E-89E5-46B5-A0EC-0976C62059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821368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D895FA-C3CD-4017-8C38-BCEE5CAB29E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752663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388CC0-29F5-416C-844C-C8F49F6BE61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497222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E9EDFE-FCC8-4E42-B9DF-9D9E0A7A3B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423951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95D545-9F66-41A8-B3A3-5CD46BAB3C6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64240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47E316-6463-48E5-BA40-EC8FFB5F164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891480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984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altLang="en-US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914400"/>
            <a:ext cx="9144000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0" y="-762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33797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629400"/>
            <a:ext cx="19050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1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379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629400"/>
            <a:ext cx="2895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1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3799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629400"/>
            <a:ext cx="19050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1"/>
            </a:lvl1pPr>
          </a:lstStyle>
          <a:p>
            <a:pPr>
              <a:defRPr/>
            </a:pPr>
            <a:fld id="{E312888D-0D80-4F46-A9DD-ED15C237D3C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29292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292929"/>
          </a:solidFill>
          <a:latin typeface="Century Gothic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292929"/>
          </a:solidFill>
          <a:latin typeface="Century Gothic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292929"/>
          </a:solidFill>
          <a:latin typeface="Century Gothic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292929"/>
          </a:solidFill>
          <a:latin typeface="Century Gothic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rgbClr val="292929"/>
          </a:solidFill>
          <a:latin typeface="Century Gothic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rgbClr val="292929"/>
          </a:solidFill>
          <a:latin typeface="Century Gothic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rgbClr val="292929"/>
          </a:solidFill>
          <a:latin typeface="Century Gothic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rgbClr val="292929"/>
          </a:solidFill>
          <a:latin typeface="Century Gothic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i="1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 i="1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 i="1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 i="1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•"/>
        <a:defRPr sz="2000" i="1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•"/>
        <a:defRPr sz="2000" i="1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•"/>
        <a:defRPr sz="2000" i="1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•"/>
        <a:defRPr sz="2000" i="1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jpg"/><Relationship Id="rId4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12.xml"/><Relationship Id="rId1" Type="http://schemas.openxmlformats.org/officeDocument/2006/relationships/video" Target="file:///C:\Users\User\Desktop\Project_pics\Presentation\Final_Video.MOV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96900" y="2159000"/>
            <a:ext cx="7772400" cy="660400"/>
          </a:xfrm>
        </p:spPr>
        <p:txBody>
          <a:bodyPr/>
          <a:lstStyle/>
          <a:p>
            <a:pPr eaLnBrk="1" hangingPunct="1"/>
            <a:r>
              <a:rPr lang="en-US" altLang="en-US" smtClean="0">
                <a:solidFill>
                  <a:schemeClr val="tx2"/>
                </a:solidFill>
              </a:rPr>
              <a:t>Wi-Fi Smart Home Control</a:t>
            </a:r>
            <a:endParaRPr lang="en-US" altLang="en-US" sz="2400" smtClean="0">
              <a:solidFill>
                <a:schemeClr val="tx2"/>
              </a:solidFill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38200" y="2819400"/>
            <a:ext cx="7696200" cy="13843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Controlling home electric devices from your mobile phone</a:t>
            </a:r>
          </a:p>
        </p:txBody>
      </p:sp>
      <p:sp>
        <p:nvSpPr>
          <p:cNvPr id="3076" name="Text Box 4"/>
          <p:cNvSpPr txBox="1">
            <a:spLocks noChangeArrowheads="1"/>
          </p:cNvSpPr>
          <p:nvPr/>
        </p:nvSpPr>
        <p:spPr bwMode="auto">
          <a:xfrm>
            <a:off x="152400" y="5721350"/>
            <a:ext cx="6553200" cy="800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chemeClr val="tx2"/>
                </a:solidFill>
              </a:rPr>
              <a:t>Iyad Kuwatly, Pavankumar Bhujannavar, Shivesh Kumar Sharma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chemeClr val="tx2"/>
                </a:solidFill>
              </a:rPr>
              <a:t>Group Number 3 - Fall 2013</a:t>
            </a:r>
            <a:endParaRPr lang="en-US" altLang="en-US" sz="1600"/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solidFill>
                  <a:schemeClr val="tx2"/>
                </a:solidFill>
              </a:rPr>
              <a:t>Department of Electrical and Computer Engineering - Wayne State University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tx2"/>
                </a:solidFill>
              </a:rPr>
              <a:t>Building Blocks (Top down)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914400"/>
            <a:ext cx="9144000" cy="4525963"/>
          </a:xfrm>
        </p:spPr>
        <p:txBody>
          <a:bodyPr/>
          <a:lstStyle/>
          <a:p>
            <a:pPr marL="0" indent="0" eaLnBrk="1" hangingPunct="1">
              <a:buNone/>
              <a:defRPr/>
            </a:pPr>
            <a:r>
              <a:rPr lang="en-US" altLang="en-US" dirty="0" smtClean="0">
                <a:solidFill>
                  <a:schemeClr val="tx2"/>
                </a:solidFill>
              </a:rPr>
              <a:t>1- Android App (User Interface)</a:t>
            </a:r>
          </a:p>
          <a:p>
            <a:pPr marL="0" indent="0" eaLnBrk="1" hangingPunct="1">
              <a:buNone/>
              <a:defRPr/>
            </a:pPr>
            <a:r>
              <a:rPr lang="en-US" altLang="en-US" dirty="0" smtClean="0">
                <a:solidFill>
                  <a:schemeClr val="tx2"/>
                </a:solidFill>
              </a:rPr>
              <a:t>2- Wi-Fi Communications</a:t>
            </a:r>
          </a:p>
          <a:p>
            <a:pPr marL="0" indent="0" eaLnBrk="1" hangingPunct="1">
              <a:buNone/>
              <a:defRPr/>
            </a:pPr>
            <a:r>
              <a:rPr lang="en-US" altLang="en-US" dirty="0" smtClean="0">
                <a:solidFill>
                  <a:schemeClr val="tx2"/>
                </a:solidFill>
              </a:rPr>
              <a:t>3- IP Stack Implementation</a:t>
            </a:r>
          </a:p>
          <a:p>
            <a:pPr marL="0" indent="0" eaLnBrk="1" hangingPunct="1">
              <a:buNone/>
              <a:defRPr/>
            </a:pPr>
            <a:r>
              <a:rPr lang="en-US" altLang="en-US" dirty="0" smtClean="0">
                <a:solidFill>
                  <a:schemeClr val="tx2"/>
                </a:solidFill>
              </a:rPr>
              <a:t>4- Pic 32 Controller</a:t>
            </a:r>
          </a:p>
          <a:p>
            <a:pPr marL="0" indent="0" eaLnBrk="1" hangingPunct="1">
              <a:buNone/>
              <a:defRPr/>
            </a:pPr>
            <a:r>
              <a:rPr lang="en-US" altLang="en-US" dirty="0" smtClean="0">
                <a:solidFill>
                  <a:schemeClr val="tx2"/>
                </a:solidFill>
              </a:rPr>
              <a:t>5- Sensors and Actuators</a:t>
            </a:r>
            <a:endParaRPr lang="en-US" altLang="en-US" dirty="0">
              <a:solidFill>
                <a:schemeClr val="tx2"/>
              </a:solidFill>
            </a:endParaRPr>
          </a:p>
          <a:p>
            <a:pPr eaLnBrk="1" hangingPunct="1">
              <a:buFontTx/>
              <a:buNone/>
            </a:pPr>
            <a:endParaRPr lang="en-US" altLang="en-US" dirty="0" smtClean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8238" y="663575"/>
            <a:ext cx="3043237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tx2"/>
                </a:solidFill>
              </a:rPr>
              <a:t>Building Blocks: Android App</a:t>
            </a:r>
          </a:p>
        </p:txBody>
      </p:sp>
      <p:pic>
        <p:nvPicPr>
          <p:cNvPr id="14340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685800"/>
            <a:ext cx="3043238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139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tx2"/>
                </a:solidFill>
              </a:rPr>
              <a:t>Android App Flowchart</a:t>
            </a: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46262871"/>
              </p:ext>
            </p:extLst>
          </p:nvPr>
        </p:nvGraphicFramePr>
        <p:xfrm>
          <a:off x="228600" y="1295400"/>
          <a:ext cx="85344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515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/>
          <p:cNvSpPr>
            <a:spLocks noGrp="1" noChangeArrowheads="1"/>
          </p:cNvSpPr>
          <p:nvPr>
            <p:ph type="title" sz="quarter"/>
          </p:nvPr>
        </p:nvSpPr>
        <p:spPr>
          <a:xfrm>
            <a:off x="0" y="-30163"/>
            <a:ext cx="8229600" cy="563563"/>
          </a:xfrm>
        </p:spPr>
        <p:txBody>
          <a:bodyPr/>
          <a:lstStyle/>
          <a:p>
            <a:pPr algn="ctr" eaLnBrk="1" hangingPunct="1"/>
            <a:r>
              <a:rPr lang="en-US" altLang="en-US" sz="3200" dirty="0" smtClean="0"/>
              <a:t>Wi-Fi (Adhoc vs. Infrastructure)</a:t>
            </a:r>
          </a:p>
        </p:txBody>
      </p:sp>
      <p:sp>
        <p:nvSpPr>
          <p:cNvPr id="13319" name="TextBox 8"/>
          <p:cNvSpPr txBox="1">
            <a:spLocks noChangeArrowheads="1"/>
          </p:cNvSpPr>
          <p:nvPr/>
        </p:nvSpPr>
        <p:spPr bwMode="auto">
          <a:xfrm>
            <a:off x="529099" y="5562600"/>
            <a:ext cx="364715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smtClean="0">
                <a:solidFill>
                  <a:srgbClr val="292929"/>
                </a:solidFill>
              </a:rPr>
              <a:t>Android: Infrastructure Mode Only</a:t>
            </a:r>
            <a:endParaRPr lang="en-US" altLang="en-US" sz="1800" dirty="0">
              <a:solidFill>
                <a:srgbClr val="292929"/>
              </a:solidFill>
            </a:endParaRPr>
          </a:p>
        </p:txBody>
      </p:sp>
      <p:pic>
        <p:nvPicPr>
          <p:cNvPr id="13321" name="Picture 3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569" y="1537494"/>
            <a:ext cx="1447800" cy="212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29"/>
          <p:cNvSpPr txBox="1">
            <a:spLocks noChangeArrowheads="1"/>
          </p:cNvSpPr>
          <p:nvPr/>
        </p:nvSpPr>
        <p:spPr bwMode="auto">
          <a:xfrm>
            <a:off x="4427544" y="3886200"/>
            <a:ext cx="483985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smtClean="0">
                <a:solidFill>
                  <a:srgbClr val="292929"/>
                </a:solidFill>
              </a:rPr>
              <a:t>Microchip Wi-Fi Controller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smtClean="0">
                <a:solidFill>
                  <a:srgbClr val="292929"/>
                </a:solidFill>
              </a:rPr>
              <a:t>Support both Adhoc </a:t>
            </a:r>
            <a:r>
              <a:rPr lang="en-US" altLang="en-US" sz="1800" dirty="0">
                <a:solidFill>
                  <a:srgbClr val="292929"/>
                </a:solidFill>
              </a:rPr>
              <a:t>and </a:t>
            </a:r>
            <a:r>
              <a:rPr lang="en-US" altLang="en-US" sz="1800" dirty="0" err="1" smtClean="0">
                <a:solidFill>
                  <a:srgbClr val="292929"/>
                </a:solidFill>
              </a:rPr>
              <a:t>InfrastructureModes</a:t>
            </a:r>
            <a:endParaRPr lang="en-US" altLang="en-US" sz="1800" dirty="0">
              <a:solidFill>
                <a:srgbClr val="292929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111" y="3429000"/>
            <a:ext cx="2143125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AutoShape 4" descr="data:image/jpeg;base64,/9j/4AAQSkZJRgABAQAAAQABAAD/2wCEAAkGBxAPDxAODxQQEA8PEBAQEA8QFA8PDw8NFBEWFhUVFBQYHCggGBomGxQUITEhJSkrLi4uFyszODMsPSgtOisBCgoKDg0OFBAPFywcHxwsLCwsLCwsLCwsLCwsLCssLCwsLCwsLCwsLCwsLCssLCwsLCwsLCwsLCwrLCwsLCwsLP/AABEIAOsA1wMBIgACEQEDEQH/xAAcAAEAAQUBAQAAAAAAAAAAAAAAAgEDBAUGBwj/xABHEAACAgEBBQQFBwgJAwUAAAABAgADBBEFEiExQQYTUWEUIjJxgQczQlKCkaFTYnJzkqKx0RUjJDRDY4OTwWTC8DWys8Ph/8QAGAEBAQEBAQAAAAAAAAAAAAAAAAEDAgT/xAAeEQEBAQEBAQEAAwEAAAAAAAAAARECEiEDMUFRE//aAAwDAQACEQMRAD8A9xiIgIiICIiAiIgIiICIiAiIgIkbLAoLMQABqSeAA85gW2vZx1NdfTpa4/7B+PujBk5GbXWd1j6xGoRQWcjx3Rx085rcnbLD2UCedh1b9lNR97CWMi1awQgCg8TpzJ8SeZPmZze1NoAa6n4dZpOdcXpTtf2tysfDyL6HUW0ItgBrXu2AsQMCpJPEMfpCd1sjM9IxqMjl39NVug5DfQN/zPDu3OWTs7JA13rnx6EHDVme0PoPhUfvnuWyMXucain8lTVX+wgX/iTuZcXm7GXEROHRERAREQEREBERAREQEREBERAREQEREBKEys1+07N4rQOTgtYfCkHl9o+r7tfCBDfFpFh+aU61L0cj/EPiPq/f4aY2bl6aknl18BGXlf8A5OV2rnGwlB7APH85v5TXjnaz66xDae1WckV8B9bqfd4TQW89evjMy1pg5GRXUlmRcdKKF7yw9SOSoPzmbRR7/Kb/ACRlttYIw/Tdr7K2aNSlDHaOVppoF9Vq1P2UX/envE8x+RbY1hTJ21kjTI2m+8g/J4oY6bvgCfwRZ6dPJ1duvRJkIiJFIiICIiAiIgIiICIiAiIgIiICIiAiIgJzL5epst/KMd39SpKp8Dxb7c3W17zXRa6+0EIT9YeC/iROIz8sL6i+ygCL+io0H4ATvia56uK7V2hoCAeLcB5DrNIbJYycgs2vhwEts4CNa7LXVX85dYd2tPeep8hqT4T0T5GF+1d4ud0c+J48AABqST0AAJJ8ppdl7ObtBmriU739EYTizLvHq+l3jXQKfA8Qo6KSx4kSGz8XK7QWNiYAejZasBl51g3XyNDruKPDgCEHkWPIT27s/sTH2fjV4mKoSqsfadurserHqZj+ne/I144z7WdRStaqiAKiKFVRwCqo0AA8AJciJk0IiICIiAiIgIiICIiAiIgIiYN+0gGNdStdavBkr00Q/wCY59VfHTn4AwM6JrPR8qz5y1aB9XHUMw99lgIPwQSh2FU3zjZFh8XvyNP2VYL+EDaRNQ3ZzF+o4912Qp+8PLTdnlUf1ORm0HoVve4D7N++v4QN5E0DY20atO6yKMhR9HKqNVjf6tJ0H+2YG37qjplYeQgA1N2Pu5lP3Jpb+5Lgj27zfR8Gy/cttWuzHd0pXvLdxb0JKrqNdNBrx5TyJu2FVvBMbajnwXHTX8LDPacDtHhXtuVX1Gwc6i3d3L7620YcjzE2ss6sSyV4LTdtG/hhbKymY8rM491WvnuaJ+LToNk/JVkZdiZG3cjvgnGvBxzuY9Y19kkAADlwUDl7RnqGXtCmnTvbK0J5BmUMfcOZmI21y3zNVj+D2D0ev473rn4KYvVpJIzsLErorSmlFrqrUKlaAKqqOgAl+aNzkP7dorH1cdVB9xssDa+8KssWbMpb5xTd+vay8fsuSB8BJhreWZtSnRrK1PgzKD+Jkqcmt/YdG/RZW/hNEuDQo0WqlR4CusD+ExsrZGLZ85j47/pVVHj79Iw11cTizspU/u1uTinhp3NhasadO6t3k09yiTr2/m4p/tNa5lI/xcVe7yUXxehiQ+nih18FjDXYxMHY+18fMqF2NYtqHgSNQysOaup4qw6ggGZ0ikREBERAREQEGJq8k+ku1A+Yr4Xn8o+mvcjy0ILe8DqdALa2V82SmN+VU6Pf+rP0U/P5npoNCc/HoStQiKFReSqNAJIRrAlrKEyOsiTKJEyJMoWkSYxFSZAtKEyBMuGrOdi1XruXV12r9W1FsH3MJr69g4aDRKK0H1V1VP2QdPwmzMgYFnFxaqdRTXXVrz7tVTX36CXCYMpLiaSkayhMuJqhkGkiZBjLiatPMawzJczEuaMNaTaGz3W30zCf0bNAGr6a1ZKjlXkp9NfP2h0M6jsn2oTOD1OvcZtGgyMVjqV15PW306z0b79JorrJo9tUN6uZS64+Vhq1teQx3a1QD1kuPWpuRHnw4zmx1K9biaDsP2lTauDVmIpQtvJYnMJch0YKeq9QfAzfzh0REQEREDC2rlNWgFenfWsK6geI7wgneI6hVDMfJZXEoWqta010UczxZmJ1LMerEkknxMw0fvcm2z6OOPR6/wBYQr2sPvrX7LeMzd6VFzejelvejelEi0oTIFpEtLiamWkS0gWkS0YamWkS0gWkS0uImWkCZAtIlpcTUy0iWlsvIlpcTVwtIFpbLSJaXDVwtIF5bLS27y4itlkwMi6VyLtJq7bSxCjiSdAPMxSGXlKivZYwrrrUvZY3sog5k/wA5knScpsnZeR2nv0G/jbEx7OLezbl2D8C34ID1POOLg2dos84VTMuycJw2VenD0m7UjRT119YL4DVjxM9z2fhVY9SUUotdVShERRoqqJj1Wki3snZlOJTXjY6LVTUNEReAHUnzJOpJ6kzMiJy6IiICWsq9aq3tfgtaM7HwVRqf4S7NT2nOuMa/wAtZTQR4pZaqv8AuloFjZSMlFYfhYRv2/rrCXs/eZpmBpjd5qdfGTVp05X96ULS3vSJadYi4WkS0tlpEtLiauFpEtLReRLS4auFpEvLZaQLS4mrhaRLS2WkS0uIuFpAtLZeQLS4mrpeQLy2WkS0uJqbNMe6yVZ5h5NkuDFy75yfbHaT14wpo1OVtCz0THA9rRtBaR4Eh0Qfpnwm7zLucxex+D6Z2i3m41bIxU0HT0u0an957P2BMu7kd8vSew/ZqvZeDThpoWVd65x/iZDD1292vAeQE38RMWpERAREQE0fadyGw1H0spifcuLew/eCzeTne1TaW4f6V5+PcMP+TLCqK8vK0wEsmQjzSRxWTvSJeWt6RLTrHOrhaRLS2WkS0uIuFpAtLL3qOZAlh81fM+4fzlnKayy0iXmA2d4A/EyBzT4D8Z15qemeWkS0wDlN5SBvbx/hL5T0zy8iWmAbW8TKFj4mXynpnFpA2DxEw4l8pq+9w8ZrczI56fymQ0wMzkYsNafJtZ2C8gzBeHmdJ0HyJ0bz7ZyzrvXbRevU/UrLMP8A5TObsOlinwdT9xE6z5ET/Z9or1XamSD5HRZ5/wBW/wCb0iIiYtCIiAiIgJzPbE6WYZ8bL0+Jxnb/ALDOmnNduata8Wz8lmIfjZTbR/8AdLP5StbXZMut5p6bZnU2TaRnWbvS3beq8zp/EzBvzeiftfymISTxPE+M1nDO9M23aB+iPif5TFe5m5k+7kJCJ3JI52qSsRKhERAREQEREBERAi0wMscJnmYuSslWObzRznR/I9kbuZtfG5CyzHzUHj36MX+47omjza5Y7O7R9C2rhZROldu9s/IPHQLa29Qx+3qNegEw/WfGv53692iInnbEREBERATRduEJ2fkuASaVXJAHMmh1t0Hv3NPjN7IX1B0ZGGqupVh4qRoYHmSvoxA5AkD3SrZm8dxeXU+J/lNELnqrWpyTagNDnkTZSxqdviUJ+1MrBflPTx/rDpuUk5bpMuibMlIko0gRiS0jSBGJLSNIEYktI0gRiS0jSBGJLSNIETLNq8JfIkWWBpM2qaDaOItiPW+u66lSRzU81YeYIB+E67Jq1mmy6Jx1Hcrvvk27SHOxO6uI9Nw92nKX63D+ruH5rqNffrOungeLmX4WTXm42htrG49Z4Lk4xOrVMeh6qeh8jPauz226M/HTJx21RuDKeD1WD2kdfosDwInl65yvRzdbKIicqREQEREDyHt5hdxtC0jXduCZS+HrAVWge5q62/1ph4TztvlQ2eGxUy+Xor/1p/6S0blhPkp3LP8ATnn+GxHA8CpII8xN/wA78Zdz66XGbhMoTW4lk2KGbxjU40lREoppGkrECmkaSsQKaRpKxAppGkrECmkaSsQKShElECy6TAyaJtCJasSSjmcrHmLs3Lvwbzk4rBHbQWowLU5Cjktqjjw6OPWHmOE32XVNLlJM+pruV6RsPt5i3hVv/slp4btpHcu3+XcPVPuOjeU6sGfN/aCxlxXqr43Z9teFSo5sCytZw/2l/wBSfQew8D0XFx8bUt3FFVW8eJO4gXX8J5+plb83YzoiJypERAtZNC2o9VgDJYrI6nkyMNCD8DPDbsR8W+zGsJL0P3LM3OwAA1Wee9WUJP1g3hPd5538qmyNO72ivAKFx8o9BSWJqtP6FjEE/VsPhO+Llc9TY0OHZNvQ+s5rCt8eBB0I8CJu8WyemVhWzErIVmXJ05UiViBSJWIFIlYgUiViBSJWIFIlYgUlt5cMx730gYWW00eYT0GpJ0AHMseAAmyy7Zzm3Np+jUWZA+cB7nGA4lsxxwYDruL63vK+Mz6ruRsuwuzRtDbgb2sXYiaa/RfPZjqw+2HIPhUs9xnI/Jd2Y/ozZtVTj+0W/wBfknr3zj2T+iNF+BnXTzW69EIiJAiIgJZzMZLq3ptUPXajI6HiGRhoQfgZeiB4TlYL4OTZh2ks1O6Fdud2K2vc3E9ToCrfnIfETaYts7L5RuzjZdC5GOu9l4u8yJwBvoOneUk+YAK+DKPOecbLzA6qVOoI1UngSvmOhHIjppN+OtZdTHWY9kylM0+LdNlVZNpWdjJiRBldZUViRLSJskMTjWWTdI99GmMiJY76SFsaYvRIB5LWDFZQxrIO8CNjTXZVsv5F01OXdzMlqyMfIYsQi+0x0XXgB4knoAOJPQCY/YDZI2xtUZWm9s3ZJ3aNeWRl672+R11Yb/kAgmq21ZdfZXsvEGubtABW/wCmwWGpLHoXX1j4IPzp7l2U2BVs3Dpw6fZqX1m62Wni7nzJ1/hPP31/Tbif228REzdkREBERAREQE8m+UXs4cK1to440xLW3spFH92yGPG8AfQbgGHQ+t1M9ZkbKwwKsAysCGUgEFTwII6iWXEs14phZQYa9eo/86Ta0ZEwe1/ZG3ZTHJxVe3Z2pLIur3YOp46Lzej8V90wsHaKuqspBVvZZTqje4/8c5vz1rK846hL5M3zSJkSZyZ36c42T5Ex3yZr3yOQ6ngAOZPkOswdqbVoxv7zbXSfqNq9xH6pAWH2t2S9LI3DZUj6VOZw9s3Zf/p+Dm5Y1I7xt3HoJ+Ab/wB4myq2B2jcEjAwqh0Wy+wtp9m/+U4/6R14rajKlxcqaS3Ze3KvntmlwOb4mRW+vuR2c/wmvPaOqt+6yRdiWfk8up6SfMMNQR5nSWdxLzXZJky+uROdpzAVDggoeTAhkPuYag/fMpcidenON0b5YtyJrjkyxbkcvEnQAcST4AdTLpjIyL5z23tsLjViwjvLbDu4mPoW7+7XTeZRzrU9PpHgOsjtzbaY7CndN+W5C1YSasxsPs9/u+yOX9WPWPXdna/Jz8n1ld39LbW0tz30NVPAphrpwAA4bwGgAHBeky67ac8s75KuxT4Nb52b6+08zV7mbRmpRjvd2D0J4FtOGoA6T0CImLQiIgIiICIiAiIgIiIFNJwPaP5MabXfI2fYcDIfi6Kqvh3HXUmyg8NfMfcZ38QPDsrs7tzGJVsKrKXjpZhXivh5pbrx9yzHXE203q1bKt3ujZF6bg/Z7v8AjPeYnXqp5jxrD+T3beV/esqjZ9Lab1WECbSOoLjQnw4uZ1vZn5K9lYGj916TcOPfZW7ad7nqqaBR92vnO4iTdVRVAAAAAHAAcAB7pWIkCWMzDqvQ13IlqHmliq6n4GX4gcBtP5J8B2NuG1+zrj1xX3a28mrOo08hpOczOwG2qNe4twc5f81XxbiPPuyAT5kz2KJZbEx4U+y9urqDsoMw6jLr3D91munxmVhdhdv5fC58XZdTDSwY+tmQynpvhmb4b4E9riPVMjkuxXye4OyRvUqbcgjRsq7RrTrzC8NEHkPiTOtiJFIiICIiAiIg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143" y="1066800"/>
            <a:ext cx="1643063" cy="1795906"/>
          </a:xfrm>
          <a:prstGeom prst="rect">
            <a:avLst/>
          </a:prstGeom>
        </p:spPr>
      </p:pic>
      <p:sp>
        <p:nvSpPr>
          <p:cNvPr id="17" name="TextBox 8"/>
          <p:cNvSpPr txBox="1">
            <a:spLocks noChangeArrowheads="1"/>
          </p:cNvSpPr>
          <p:nvPr/>
        </p:nvSpPr>
        <p:spPr bwMode="auto">
          <a:xfrm>
            <a:off x="17290" y="2895600"/>
            <a:ext cx="48526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smtClean="0">
                <a:solidFill>
                  <a:srgbClr val="292929"/>
                </a:solidFill>
              </a:rPr>
              <a:t>IPhone: Both Adhoc and Infrastructure Modes</a:t>
            </a:r>
            <a:endParaRPr lang="en-US" altLang="en-US" sz="1800" dirty="0">
              <a:solidFill>
                <a:srgbClr val="2929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26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/>
          <p:cNvSpPr>
            <a:spLocks noGrp="1" noChangeArrowheads="1"/>
          </p:cNvSpPr>
          <p:nvPr>
            <p:ph type="title" sz="quarter"/>
          </p:nvPr>
        </p:nvSpPr>
        <p:spPr>
          <a:xfrm>
            <a:off x="533400" y="-3629"/>
            <a:ext cx="8229600" cy="563563"/>
          </a:xfrm>
        </p:spPr>
        <p:txBody>
          <a:bodyPr/>
          <a:lstStyle/>
          <a:p>
            <a:pPr algn="ctr" eaLnBrk="1" hangingPunct="1"/>
            <a:r>
              <a:rPr lang="en-US" altLang="en-US" sz="3200" dirty="0" smtClean="0"/>
              <a:t>Infrastructure</a:t>
            </a:r>
            <a:r>
              <a:rPr lang="en-US" altLang="en-US" sz="3200" dirty="0"/>
              <a:t> </a:t>
            </a:r>
            <a:r>
              <a:rPr lang="en-US" altLang="en-US" sz="3200" dirty="0" smtClean="0"/>
              <a:t>Mode</a:t>
            </a:r>
          </a:p>
        </p:txBody>
      </p:sp>
      <p:pic>
        <p:nvPicPr>
          <p:cNvPr id="13321" name="Picture 3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3727791"/>
            <a:ext cx="1447800" cy="212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AutoShape 4" descr="data:image/jpeg;base64,/9j/4AAQSkZJRgABAQAAAQABAAD/2wCEAAkGBxAPDxAODxQQEA8PEBAQEA8QFA8PDw8NFBEWFhUVFBQYHCggGBomGxQUITEhJSkrLi4uFyszODMsPSgtOisBCgoKDg0OFBAPFywcHxwsLCwsLCwsLCwsLCwsLCssLCwsLCwsLCwsLCwsLCssLCwsLCwsLCwsLCwrLCwsLCwsLP/AABEIAOsA1wMBIgACEQEDEQH/xAAcAAEAAQUBAQAAAAAAAAAAAAAAAgEDBAUGBwj/xABHEAACAgEBBQQFBwgJAwUAAAABAgADBBEFEiExQQYTUWEUIjJxgQczQlKCkaFTYnJzkqKx0RUjJDRDY4OTwWTC8DWys8Ph/8QAGAEBAQEBAQAAAAAAAAAAAAAAAAEDAgT/xAAeEQEBAQEBAQEAAwEAAAAAAAAAARECEiEDMUFRE//aAAwDAQACEQMRAD8A9xiIgIiICIiAiIgIiICIiAiIgIkbLAoLMQABqSeAA85gW2vZx1NdfTpa4/7B+PujBk5GbXWd1j6xGoRQWcjx3Rx085rcnbLD2UCedh1b9lNR97CWMi1awQgCg8TpzJ8SeZPmZze1NoAa6n4dZpOdcXpTtf2tysfDyL6HUW0ItgBrXu2AsQMCpJPEMfpCd1sjM9IxqMjl39NVug5DfQN/zPDu3OWTs7JA13rnx6EHDVme0PoPhUfvnuWyMXucain8lTVX+wgX/iTuZcXm7GXEROHRERAREQEREBERAREQEREBERAREQEREBKEys1+07N4rQOTgtYfCkHl9o+r7tfCBDfFpFh+aU61L0cj/EPiPq/f4aY2bl6aknl18BGXlf8A5OV2rnGwlB7APH85v5TXjnaz66xDae1WckV8B9bqfd4TQW89evjMy1pg5GRXUlmRcdKKF7yw9SOSoPzmbRR7/Kb/ACRlttYIw/Tdr7K2aNSlDHaOVppoF9Vq1P2UX/envE8x+RbY1hTJ21kjTI2m+8g/J4oY6bvgCfwRZ6dPJ1duvRJkIiJFIiICIiAiIgIiICIiAiIgIiICIiAiIgJzL5epst/KMd39SpKp8Dxb7c3W17zXRa6+0EIT9YeC/iROIz8sL6i+ygCL+io0H4ATvia56uK7V2hoCAeLcB5DrNIbJYycgs2vhwEts4CNa7LXVX85dYd2tPeep8hqT4T0T5GF+1d4ud0c+J48AABqST0AAJJ8ppdl7ObtBmriU739EYTizLvHq+l3jXQKfA8Qo6KSx4kSGz8XK7QWNiYAejZasBl51g3XyNDruKPDgCEHkWPIT27s/sTH2fjV4mKoSqsfadurserHqZj+ne/I144z7WdRStaqiAKiKFVRwCqo0AA8AJciJk0IiICIiAiIgIiICIiAiIgIiYN+0gGNdStdavBkr00Q/wCY59VfHTn4AwM6JrPR8qz5y1aB9XHUMw99lgIPwQSh2FU3zjZFh8XvyNP2VYL+EDaRNQ3ZzF+o4912Qp+8PLTdnlUf1ORm0HoVve4D7N++v4QN5E0DY20atO6yKMhR9HKqNVjf6tJ0H+2YG37qjplYeQgA1N2Pu5lP3Jpb+5Lgj27zfR8Gy/cttWuzHd0pXvLdxb0JKrqNdNBrx5TyJu2FVvBMbajnwXHTX8LDPacDtHhXtuVX1Gwc6i3d3L7620YcjzE2ss6sSyV4LTdtG/hhbKymY8rM491WvnuaJ+LToNk/JVkZdiZG3cjvgnGvBxzuY9Y19kkAADlwUDl7RnqGXtCmnTvbK0J5BmUMfcOZmI21y3zNVj+D2D0ev473rn4KYvVpJIzsLErorSmlFrqrUKlaAKqqOgAl+aNzkP7dorH1cdVB9xssDa+8KssWbMpb5xTd+vay8fsuSB8BJhreWZtSnRrK1PgzKD+Jkqcmt/YdG/RZW/hNEuDQo0WqlR4CusD+ExsrZGLZ85j47/pVVHj79Iw11cTizspU/u1uTinhp3NhasadO6t3k09yiTr2/m4p/tNa5lI/xcVe7yUXxehiQ+nih18FjDXYxMHY+18fMqF2NYtqHgSNQysOaup4qw6ggGZ0ikREBERAREQEGJq8k+ku1A+Yr4Xn8o+mvcjy0ILe8DqdALa2V82SmN+VU6Pf+rP0U/P5npoNCc/HoStQiKFReSqNAJIRrAlrKEyOsiTKJEyJMoWkSYxFSZAtKEyBMuGrOdi1XruXV12r9W1FsH3MJr69g4aDRKK0H1V1VP2QdPwmzMgYFnFxaqdRTXXVrz7tVTX36CXCYMpLiaSkayhMuJqhkGkiZBjLiatPMawzJczEuaMNaTaGz3W30zCf0bNAGr6a1ZKjlXkp9NfP2h0M6jsn2oTOD1OvcZtGgyMVjqV15PW306z0b79JorrJo9tUN6uZS64+Vhq1teQx3a1QD1kuPWpuRHnw4zmx1K9biaDsP2lTauDVmIpQtvJYnMJch0YKeq9QfAzfzh0REQEREDC2rlNWgFenfWsK6geI7wgneI6hVDMfJZXEoWqta010UczxZmJ1LMerEkknxMw0fvcm2z6OOPR6/wBYQr2sPvrX7LeMzd6VFzejelvejelEi0oTIFpEtLiamWkS0gWkS0YamWkS0gWkS0uImWkCZAtIlpcTUy0iWlsvIlpcTVwtIFpbLSJaXDVwtIF5bLS27y4itlkwMi6VyLtJq7bSxCjiSdAPMxSGXlKivZYwrrrUvZY3sog5k/wA5knScpsnZeR2nv0G/jbEx7OLezbl2D8C34ID1POOLg2dos84VTMuycJw2VenD0m7UjRT119YL4DVjxM9z2fhVY9SUUotdVShERRoqqJj1Wki3snZlOJTXjY6LVTUNEReAHUnzJOpJ6kzMiJy6IiICWsq9aq3tfgtaM7HwVRqf4S7NT2nOuMa/wAtZTQR4pZaqv8AuloFjZSMlFYfhYRv2/rrCXs/eZpmBpjd5qdfGTVp05X96ULS3vSJadYi4WkS0tlpEtLiauFpEtLReRLS4auFpEvLZaQLS4mrhaRLS2WkS0uIuFpAtLZeQLS4mrpeQLy2WkS0uJqbNMe6yVZ5h5NkuDFy75yfbHaT14wpo1OVtCz0THA9rRtBaR4Eh0Qfpnwm7zLucxex+D6Z2i3m41bIxU0HT0u0an957P2BMu7kd8vSew/ZqvZeDThpoWVd65x/iZDD1292vAeQE38RMWpERAREQE0fadyGw1H0spifcuLew/eCzeTne1TaW4f6V5+PcMP+TLCqK8vK0wEsmQjzSRxWTvSJeWt6RLTrHOrhaRLS2WkS0uIuFpAtLL3qOZAlh81fM+4fzlnKayy0iXmA2d4A/EyBzT4D8Z15qemeWkS0wDlN5SBvbx/hL5T0zy8iWmAbW8TKFj4mXynpnFpA2DxEw4l8pq+9w8ZrczI56fymQ0wMzkYsNafJtZ2C8gzBeHmdJ0HyJ0bz7ZyzrvXbRevU/UrLMP8A5TObsOlinwdT9xE6z5ET/Z9or1XamSD5HRZ5/wBW/wCb0iIiYtCIiAiIgJzPbE6WYZ8bL0+Jxnb/ALDOmnNduata8Wz8lmIfjZTbR/8AdLP5StbXZMut5p6bZnU2TaRnWbvS3beq8zp/EzBvzeiftfymISTxPE+M1nDO9M23aB+iPif5TFe5m5k+7kJCJ3JI52qSsRKhERAREQEREBERAi0wMscJnmYuSslWObzRznR/I9kbuZtfG5CyzHzUHj36MX+47omjza5Y7O7R9C2rhZROldu9s/IPHQLa29Qx+3qNegEw/WfGv53692iInnbEREBERATRduEJ2fkuASaVXJAHMmh1t0Hv3NPjN7IX1B0ZGGqupVh4qRoYHmSvoxA5AkD3SrZm8dxeXU+J/lNELnqrWpyTagNDnkTZSxqdviUJ+1MrBflPTx/rDpuUk5bpMuibMlIko0gRiS0jSBGJLSNIEYktI0gRiS0jSBGJLSNIETLNq8JfIkWWBpM2qaDaOItiPW+u66lSRzU81YeYIB+E67Jq1mmy6Jx1Hcrvvk27SHOxO6uI9Nw92nKX63D+ruH5rqNffrOungeLmX4WTXm42htrG49Z4Lk4xOrVMeh6qeh8jPauz226M/HTJx21RuDKeD1WD2kdfosDwInl65yvRzdbKIicqREQEREDyHt5hdxtC0jXduCZS+HrAVWge5q62/1ph4TztvlQ2eGxUy+Xor/1p/6S0blhPkp3LP8ATnn+GxHA8CpII8xN/wA78Zdz66XGbhMoTW4lk2KGbxjU40lREoppGkrECmkaSsQKaRpKxAppGkrECmkaSsQKShElECy6TAyaJtCJasSSjmcrHmLs3Lvwbzk4rBHbQWowLU5Cjktqjjw6OPWHmOE32XVNLlJM+pruV6RsPt5i3hVv/slp4btpHcu3+XcPVPuOjeU6sGfN/aCxlxXqr43Z9teFSo5sCytZw/2l/wBSfQew8D0XFx8bUt3FFVW8eJO4gXX8J5+plb83YzoiJypERAtZNC2o9VgDJYrI6nkyMNCD8DPDbsR8W+zGsJL0P3LM3OwAA1Wee9WUJP1g3hPd5538qmyNO72ivAKFx8o9BSWJqtP6FjEE/VsPhO+Llc9TY0OHZNvQ+s5rCt8eBB0I8CJu8WyemVhWzErIVmXJ05UiViBSJWIFIlYgUiViBSJWIFIlYgUlt5cMx730gYWW00eYT0GpJ0AHMseAAmyy7Zzm3Np+jUWZA+cB7nGA4lsxxwYDruL63vK+Mz6ruRsuwuzRtDbgb2sXYiaa/RfPZjqw+2HIPhUs9xnI/Jd2Y/ozZtVTj+0W/wBfknr3zj2T+iNF+BnXTzW69EIiJAiIgJZzMZLq3ptUPXajI6HiGRhoQfgZeiB4TlYL4OTZh2ks1O6Fdud2K2vc3E9ToCrfnIfETaYts7L5RuzjZdC5GOu9l4u8yJwBvoOneUk+YAK+DKPOecbLzA6qVOoI1UngSvmOhHIjppN+OtZdTHWY9kylM0+LdNlVZNpWdjJiRBldZUViRLSJskMTjWWTdI99GmMiJY76SFsaYvRIB5LWDFZQxrIO8CNjTXZVsv5F01OXdzMlqyMfIYsQi+0x0XXgB4knoAOJPQCY/YDZI2xtUZWm9s3ZJ3aNeWRl672+R11Yb/kAgmq21ZdfZXsvEGubtABW/wCmwWGpLHoXX1j4IPzp7l2U2BVs3Dpw6fZqX1m62Wni7nzJ1/hPP31/Tbif228REzdkREBERAREQE8m+UXs4cK1to440xLW3spFH92yGPG8AfQbgGHQ+t1M9ZkbKwwKsAysCGUgEFTwII6iWXEs14phZQYa9eo/86Ta0ZEwe1/ZG3ZTHJxVe3Z2pLIur3YOp46Lzej8V90wsHaKuqspBVvZZTqje4/8c5vz1rK846hL5M3zSJkSZyZ36c42T5Ex3yZr3yOQ6ngAOZPkOswdqbVoxv7zbXSfqNq9xH6pAWH2t2S9LI3DZUj6VOZw9s3Zf/p+Dm5Y1I7xt3HoJ+Ab/wB4myq2B2jcEjAwqh0Wy+wtp9m/+U4/6R14rajKlxcqaS3Ze3KvntmlwOb4mRW+vuR2c/wmvPaOqt+6yRdiWfk8up6SfMMNQR5nSWdxLzXZJky+uROdpzAVDggoeTAhkPuYag/fMpcidenON0b5YtyJrjkyxbkcvEnQAcST4AdTLpjIyL5z23tsLjViwjvLbDu4mPoW7+7XTeZRzrU9PpHgOsjtzbaY7CndN+W5C1YSasxsPs9/u+yOX9WPWPXdna/Jz8n1ld39LbW0tz30NVPAphrpwAA4bwGgAHBeky67ac8s75KuxT4Nb52b6+08zV7mbRmpRjvd2D0J4FtOGoA6T0CImLQiIgIiICIiAiIgIiIFNJwPaP5MabXfI2fYcDIfi6Kqvh3HXUmyg8NfMfcZ38QPDsrs7tzGJVsKrKXjpZhXivh5pbrx9yzHXE203q1bKt3ujZF6bg/Z7v8AjPeYnXqp5jxrD+T3beV/esqjZ9Lab1WECbSOoLjQnw4uZ1vZn5K9lYGj916TcOPfZW7ad7nqqaBR92vnO4iTdVRVAAAAAHAAcAB7pWIkCWMzDqvQ13IlqHmliq6n4GX4gcBtP5J8B2NuG1+zrj1xX3a28mrOo08hpOczOwG2qNe4twc5f81XxbiPPuyAT5kz2KJZbEx4U+y9urqDsoMw6jLr3D91munxmVhdhdv5fC58XZdTDSwY+tmQynpvhmb4b4E9riPVMjkuxXye4OyRvUqbcgjRsq7RrTrzC8NEHkPiTOtiJFIiICIiAiIg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 descr="https://encrypted-tbn2.gstatic.com/images?q=tbn:ANd9GcRgfmzxuDyZj8XukRinueCysU9kILdnJuD8ZWRSNVQMrXN_AAWx2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376838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encrypted-tbn0.gstatic.com/images?q=tbn:ANd9GcTjH900l28WHkAwN_MbymrvaUwAlt73LIdu-xH1gnzPMVBQWQUQ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95431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Left-Right Arrow 3"/>
          <p:cNvSpPr/>
          <p:nvPr/>
        </p:nvSpPr>
        <p:spPr>
          <a:xfrm rot="19237251">
            <a:off x="2225583" y="2844119"/>
            <a:ext cx="1219200" cy="50663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-Right Arrow 12"/>
          <p:cNvSpPr/>
          <p:nvPr/>
        </p:nvSpPr>
        <p:spPr>
          <a:xfrm rot="2238628">
            <a:off x="5677124" y="2903492"/>
            <a:ext cx="1219200" cy="50663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05200" y="3174609"/>
            <a:ext cx="2108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92929"/>
                </a:solidFill>
              </a:rPr>
              <a:t>Wi-Fi Access Point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0632" y="5955268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92929"/>
                </a:solidFill>
              </a:rPr>
              <a:t>Android Smart Phone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86724" y="5930435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92929"/>
                </a:solidFill>
              </a:rPr>
              <a:t>Microchip Wi-Fi Board</a:t>
            </a:r>
            <a:endParaRPr lang="en-US" dirty="0">
              <a:solidFill>
                <a:srgbClr val="2929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44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/>
          <p:cNvSpPr>
            <a:spLocks noGrp="1" noChangeArrowheads="1"/>
          </p:cNvSpPr>
          <p:nvPr>
            <p:ph type="title" sz="quarter"/>
          </p:nvPr>
        </p:nvSpPr>
        <p:spPr>
          <a:xfrm>
            <a:off x="533400" y="-3629"/>
            <a:ext cx="8229600" cy="563563"/>
          </a:xfrm>
        </p:spPr>
        <p:txBody>
          <a:bodyPr/>
          <a:lstStyle/>
          <a:p>
            <a:pPr algn="ctr" eaLnBrk="1" hangingPunct="1"/>
            <a:r>
              <a:rPr lang="en-US" altLang="en-US" sz="3200" dirty="0" smtClean="0"/>
              <a:t>Optional: Internet Expansion</a:t>
            </a:r>
          </a:p>
        </p:txBody>
      </p:sp>
      <p:pic>
        <p:nvPicPr>
          <p:cNvPr id="13321" name="Picture 3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813" y="758599"/>
            <a:ext cx="1447800" cy="212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AutoShape 4" descr="data:image/jpeg;base64,/9j/4AAQSkZJRgABAQAAAQABAAD/2wCEAAkGBxAPDxAODxQQEA8PEBAQEA8QFA8PDw8NFBEWFhUVFBQYHCggGBomGxQUITEhJSkrLi4uFyszODMsPSgtOisBCgoKDg0OFBAPFywcHxwsLCwsLCwsLCwsLCwsLCssLCwsLCwsLCwsLCwsLCssLCwsLCwsLCwsLCwrLCwsLCwsLP/AABEIAOsA1wMBIgACEQEDEQH/xAAcAAEAAQUBAQAAAAAAAAAAAAAAAgEDBAUGBwj/xABHEAACAgEBBQQFBwgJAwUAAAABAgADBBEFEiExQQYTUWEUIjJxgQczQlKCkaFTYnJzkqKx0RUjJDRDY4OTwWTC8DWys8Ph/8QAGAEBAQEBAQAAAAAAAAAAAAAAAAEDAgT/xAAeEQEBAQEBAQEAAwEAAAAAAAAAARECEiEDMUFRE//aAAwDAQACEQMRAD8A9xiIgIiICIiAiIgIiICIiAiIgIkbLAoLMQABqSeAA85gW2vZx1NdfTpa4/7B+PujBk5GbXWd1j6xGoRQWcjx3Rx085rcnbLD2UCedh1b9lNR97CWMi1awQgCg8TpzJ8SeZPmZze1NoAa6n4dZpOdcXpTtf2tysfDyL6HUW0ItgBrXu2AsQMCpJPEMfpCd1sjM9IxqMjl39NVug5DfQN/zPDu3OWTs7JA13rnx6EHDVme0PoPhUfvnuWyMXucain8lTVX+wgX/iTuZcXm7GXEROHRERAREQEREBERAREQEREBERAREQEREBKEys1+07N4rQOTgtYfCkHl9o+r7tfCBDfFpFh+aU61L0cj/EPiPq/f4aY2bl6aknl18BGXlf8A5OV2rnGwlB7APH85v5TXjnaz66xDae1WckV8B9bqfd4TQW89evjMy1pg5GRXUlmRcdKKF7yw9SOSoPzmbRR7/Kb/ACRlttYIw/Tdr7K2aNSlDHaOVppoF9Vq1P2UX/envE8x+RbY1hTJ21kjTI2m+8g/J4oY6bvgCfwRZ6dPJ1duvRJkIiJFIiICIiAiIgIiICIiAiIgIiICIiAiIgJzL5epst/KMd39SpKp8Dxb7c3W17zXRa6+0EIT9YeC/iROIz8sL6i+ygCL+io0H4ATvia56uK7V2hoCAeLcB5DrNIbJYycgs2vhwEts4CNa7LXVX85dYd2tPeep8hqT4T0T5GF+1d4ud0c+J48AABqST0AAJJ8ppdl7ObtBmriU739EYTizLvHq+l3jXQKfA8Qo6KSx4kSGz8XK7QWNiYAejZasBl51g3XyNDruKPDgCEHkWPIT27s/sTH2fjV4mKoSqsfadurserHqZj+ne/I144z7WdRStaqiAKiKFVRwCqo0AA8AJciJk0IiICIiAiIgIiICIiAiIgIiYN+0gGNdStdavBkr00Q/wCY59VfHTn4AwM6JrPR8qz5y1aB9XHUMw99lgIPwQSh2FU3zjZFh8XvyNP2VYL+EDaRNQ3ZzF+o4912Qp+8PLTdnlUf1ORm0HoVve4D7N++v4QN5E0DY20atO6yKMhR9HKqNVjf6tJ0H+2YG37qjplYeQgA1N2Pu5lP3Jpb+5Lgj27zfR8Gy/cttWuzHd0pXvLdxb0JKrqNdNBrx5TyJu2FVvBMbajnwXHTX8LDPacDtHhXtuVX1Gwc6i3d3L7620YcjzE2ss6sSyV4LTdtG/hhbKymY8rM491WvnuaJ+LToNk/JVkZdiZG3cjvgnGvBxzuY9Y19kkAADlwUDl7RnqGXtCmnTvbK0J5BmUMfcOZmI21y3zNVj+D2D0ev473rn4KYvVpJIzsLErorSmlFrqrUKlaAKqqOgAl+aNzkP7dorH1cdVB9xssDa+8KssWbMpb5xTd+vay8fsuSB8BJhreWZtSnRrK1PgzKD+Jkqcmt/YdG/RZW/hNEuDQo0WqlR4CusD+ExsrZGLZ85j47/pVVHj79Iw11cTizspU/u1uTinhp3NhasadO6t3k09yiTr2/m4p/tNa5lI/xcVe7yUXxehiQ+nih18FjDXYxMHY+18fMqF2NYtqHgSNQysOaup4qw6ggGZ0ikREBERAREQEGJq8k+ku1A+Yr4Xn8o+mvcjy0ILe8DqdALa2V82SmN+VU6Pf+rP0U/P5npoNCc/HoStQiKFReSqNAJIRrAlrKEyOsiTKJEyJMoWkSYxFSZAtKEyBMuGrOdi1XruXV12r9W1FsH3MJr69g4aDRKK0H1V1VP2QdPwmzMgYFnFxaqdRTXXVrz7tVTX36CXCYMpLiaSkayhMuJqhkGkiZBjLiatPMawzJczEuaMNaTaGz3W30zCf0bNAGr6a1ZKjlXkp9NfP2h0M6jsn2oTOD1OvcZtGgyMVjqV15PW306z0b79JorrJo9tUN6uZS64+Vhq1teQx3a1QD1kuPWpuRHnw4zmx1K9biaDsP2lTauDVmIpQtvJYnMJch0YKeq9QfAzfzh0REQEREDC2rlNWgFenfWsK6geI7wgneI6hVDMfJZXEoWqta010UczxZmJ1LMerEkknxMw0fvcm2z6OOPR6/wBYQr2sPvrX7LeMzd6VFzejelvejelEi0oTIFpEtLiamWkS0gWkS0YamWkS0gWkS0uImWkCZAtIlpcTUy0iWlsvIlpcTVwtIFpbLSJaXDVwtIF5bLS27y4itlkwMi6VyLtJq7bSxCjiSdAPMxSGXlKivZYwrrrUvZY3sog5k/wA5knScpsnZeR2nv0G/jbEx7OLezbl2D8C34ID1POOLg2dos84VTMuycJw2VenD0m7UjRT119YL4DVjxM9z2fhVY9SUUotdVShERRoqqJj1Wki3snZlOJTXjY6LVTUNEReAHUnzJOpJ6kzMiJy6IiICWsq9aq3tfgtaM7HwVRqf4S7NT2nOuMa/wAtZTQR4pZaqv8AuloFjZSMlFYfhYRv2/rrCXs/eZpmBpjd5qdfGTVp05X96ULS3vSJadYi4WkS0tlpEtLiauFpEtLReRLS4auFpEvLZaQLS4mrhaRLS2WkS0uIuFpAtLZeQLS4mrpeQLy2WkS0uJqbNMe6yVZ5h5NkuDFy75yfbHaT14wpo1OVtCz0THA9rRtBaR4Eh0Qfpnwm7zLucxex+D6Z2i3m41bIxU0HT0u0an957P2BMu7kd8vSew/ZqvZeDThpoWVd65x/iZDD1292vAeQE38RMWpERAREQE0fadyGw1H0spifcuLew/eCzeTne1TaW4f6V5+PcMP+TLCqK8vK0wEsmQjzSRxWTvSJeWt6RLTrHOrhaRLS2WkS0uIuFpAtLL3qOZAlh81fM+4fzlnKayy0iXmA2d4A/EyBzT4D8Z15qemeWkS0wDlN5SBvbx/hL5T0zy8iWmAbW8TKFj4mXynpnFpA2DxEw4l8pq+9w8ZrczI56fymQ0wMzkYsNafJtZ2C8gzBeHmdJ0HyJ0bz7ZyzrvXbRevU/UrLMP8A5TObsOlinwdT9xE6z5ET/Z9or1XamSD5HRZ5/wBW/wCb0iIiYtCIiAiIgJzPbE6WYZ8bL0+Jxnb/ALDOmnNduata8Wz8lmIfjZTbR/8AdLP5StbXZMut5p6bZnU2TaRnWbvS3beq8zp/EzBvzeiftfymISTxPE+M1nDO9M23aB+iPif5TFe5m5k+7kJCJ3JI52qSsRKhERAREQEREBERAi0wMscJnmYuSslWObzRznR/I9kbuZtfG5CyzHzUHj36MX+47omjza5Y7O7R9C2rhZROldu9s/IPHQLa29Qx+3qNegEw/WfGv53692iInnbEREBERATRduEJ2fkuASaVXJAHMmh1t0Hv3NPjN7IX1B0ZGGqupVh4qRoYHmSvoxA5AkD3SrZm8dxeXU+J/lNELnqrWpyTagNDnkTZSxqdviUJ+1MrBflPTx/rDpuUk5bpMuibMlIko0gRiS0jSBGJLSNIEYktI0gRiS0jSBGJLSNIETLNq8JfIkWWBpM2qaDaOItiPW+u66lSRzU81YeYIB+E67Jq1mmy6Jx1Hcrvvk27SHOxO6uI9Nw92nKX63D+ruH5rqNffrOungeLmX4WTXm42htrG49Z4Lk4xOrVMeh6qeh8jPauz226M/HTJx21RuDKeD1WD2kdfosDwInl65yvRzdbKIicqREQEREDyHt5hdxtC0jXduCZS+HrAVWge5q62/1ph4TztvlQ2eGxUy+Xor/1p/6S0blhPkp3LP8ATnn+GxHA8CpII8xN/wA78Zdz66XGbhMoTW4lk2KGbxjU40lREoppGkrECmkaSsQKaRpKxAppGkrECmkaSsQKShElECy6TAyaJtCJasSSjmcrHmLs3Lvwbzk4rBHbQWowLU5Cjktqjjw6OPWHmOE32XVNLlJM+pruV6RsPt5i3hVv/slp4btpHcu3+XcPVPuOjeU6sGfN/aCxlxXqr43Z9teFSo5sCytZw/2l/wBSfQew8D0XFx8bUt3FFVW8eJO4gXX8J5+plb83YzoiJypERAtZNC2o9VgDJYrI6nkyMNCD8DPDbsR8W+zGsJL0P3LM3OwAA1Wee9WUJP1g3hPd5538qmyNO72ivAKFx8o9BSWJqtP6FjEE/VsPhO+Llc9TY0OHZNvQ+s5rCt8eBB0I8CJu8WyemVhWzErIVmXJ05UiViBSJWIFIlYgUiViBSJWIFIlYgUlt5cMx730gYWW00eYT0GpJ0AHMseAAmyy7Zzm3Np+jUWZA+cB7nGA4lsxxwYDruL63vK+Mz6ruRsuwuzRtDbgb2sXYiaa/RfPZjqw+2HIPhUs9xnI/Jd2Y/ozZtVTj+0W/wBfknr3zj2T+iNF+BnXTzW69EIiJAiIgJZzMZLq3ptUPXajI6HiGRhoQfgZeiB4TlYL4OTZh2ks1O6Fdud2K2vc3E9ToCrfnIfETaYts7L5RuzjZdC5GOu9l4u8yJwBvoOneUk+YAK+DKPOecbLzA6qVOoI1UngSvmOhHIjppN+OtZdTHWY9kylM0+LdNlVZNpWdjJiRBldZUViRLSJskMTjWWTdI99GmMiJY76SFsaYvRIB5LWDFZQxrIO8CNjTXZVsv5F01OXdzMlqyMfIYsQi+0x0XXgB4knoAOJPQCY/YDZI2xtUZWm9s3ZJ3aNeWRl672+R11Yb/kAgmq21ZdfZXsvEGubtABW/wCmwWGpLHoXX1j4IPzp7l2U2BVs3Dpw6fZqX1m62Wni7nzJ1/hPP31/Tbif228REzdkREBERAREQE8m+UXs4cK1to440xLW3spFH92yGPG8AfQbgGHQ+t1M9ZkbKwwKsAysCGUgEFTwII6iWXEs14phZQYa9eo/86Ta0ZEwe1/ZG3ZTHJxVe3Z2pLIur3YOp46Lzej8V90wsHaKuqspBVvZZTqje4/8c5vz1rK846hL5M3zSJkSZyZ36c42T5Ex3yZr3yOQ6ngAOZPkOswdqbVoxv7zbXSfqNq9xH6pAWH2t2S9LI3DZUj6VOZw9s3Zf/p+Dm5Y1I7xt3HoJ+Ab/wB4myq2B2jcEjAwqh0Wy+wtp9m/+U4/6R14rajKlxcqaS3Ze3KvntmlwOb4mRW+vuR2c/wmvPaOqt+6yRdiWfk8up6SfMMNQR5nSWdxLzXZJky+uROdpzAVDggoeTAhkPuYag/fMpcidenON0b5YtyJrjkyxbkcvEnQAcST4AdTLpjIyL5z23tsLjViwjvLbDu4mPoW7+7XTeZRzrU9PpHgOsjtzbaY7CndN+W5C1YSasxsPs9/u+yOX9WPWPXdna/Jz8n1ld39LbW0tz30NVPAphrpwAA4bwGgAHBeky67ac8s75KuxT4Nb52b6+08zV7mbRmpRjvd2D0J4FtOGoA6T0CImLQiIgIiICIiAiIgIiIFNJwPaP5MabXfI2fYcDIfi6Kqvh3HXUmyg8NfMfcZ38QPDsrs7tzGJVsKrKXjpZhXivh5pbrx9yzHXE203q1bKt3ujZF6bg/Z7v8AjPeYnXqp5jxrD+T3beV/esqjZ9Lab1WECbSOoLjQnw4uZ1vZn5K9lYGj916TcOPfZW7ad7nqqaBR92vnO4iTdVRVAAAAAHAAcAB7pWIkCWMzDqvQ13IlqHmliq6n4GX4gcBtP5J8B2NuG1+zrj1xX3a28mrOo08hpOczOwG2qNe4twc5f81XxbiPPuyAT5kz2KJZbEx4U+y9urqDsoMw6jLr3D91munxmVhdhdv5fC58XZdTDSwY+tmQynpvhmb4b4E9riPVMjkuxXye4OyRvUqbcgjRsq7RrTrzC8NEHkPiTOtiJFIiICIiAiIg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 descr="https://encrypted-tbn2.gstatic.com/images?q=tbn:ANd9GcRgfmzxuDyZj8XukRinueCysU9kILdnJuD8ZWRSNVQMrXN_AAWx2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376838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encrypted-tbn0.gstatic.com/images?q=tbn:ANd9GcTjH900l28WHkAwN_MbymrvaUwAlt73LIdu-xH1gnzPMVBQWQUQ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599" y="72571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Left-Right Arrow 3"/>
          <p:cNvSpPr/>
          <p:nvPr/>
        </p:nvSpPr>
        <p:spPr>
          <a:xfrm>
            <a:off x="2811052" y="1543954"/>
            <a:ext cx="1219200" cy="50663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-Right Arrow 12"/>
          <p:cNvSpPr/>
          <p:nvPr/>
        </p:nvSpPr>
        <p:spPr>
          <a:xfrm>
            <a:off x="6493314" y="1585165"/>
            <a:ext cx="796972" cy="47253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333877" y="2891316"/>
            <a:ext cx="37625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solidFill>
                  <a:srgbClr val="292929"/>
                </a:solidFill>
              </a:rPr>
              <a:t>WiFi</a:t>
            </a:r>
            <a:r>
              <a:rPr lang="en-US" dirty="0" smtClean="0">
                <a:solidFill>
                  <a:srgbClr val="292929"/>
                </a:solidFill>
              </a:rPr>
              <a:t> Access Point</a:t>
            </a:r>
          </a:p>
          <a:p>
            <a:pPr algn="ctr"/>
            <a:r>
              <a:rPr lang="en-US" dirty="0" smtClean="0">
                <a:solidFill>
                  <a:srgbClr val="292929"/>
                </a:solidFill>
              </a:rPr>
              <a:t>With public IP Address</a:t>
            </a:r>
          </a:p>
          <a:p>
            <a:pPr algn="ctr"/>
            <a:r>
              <a:rPr lang="en-US" dirty="0" smtClean="0">
                <a:solidFill>
                  <a:srgbClr val="292929"/>
                </a:solidFill>
              </a:rPr>
              <a:t>and optional NAT service</a:t>
            </a:r>
          </a:p>
          <a:p>
            <a:pPr algn="ctr"/>
            <a:r>
              <a:rPr lang="en-US" dirty="0" smtClean="0">
                <a:solidFill>
                  <a:srgbClr val="292929"/>
                </a:solidFill>
              </a:rPr>
              <a:t>And optional authentication service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0632" y="5955268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92929"/>
                </a:solidFill>
              </a:rPr>
              <a:t>Android Smart Phone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403784" y="3074323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92929"/>
                </a:solidFill>
              </a:rPr>
              <a:t>Microchip </a:t>
            </a:r>
          </a:p>
          <a:p>
            <a:r>
              <a:rPr lang="en-US" dirty="0" err="1" smtClean="0">
                <a:solidFill>
                  <a:srgbClr val="292929"/>
                </a:solidFill>
              </a:rPr>
              <a:t>WiFi</a:t>
            </a:r>
            <a:r>
              <a:rPr lang="en-US" dirty="0" smtClean="0">
                <a:solidFill>
                  <a:srgbClr val="292929"/>
                </a:solidFill>
              </a:rPr>
              <a:t> Board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3" name="AutoShape 2" descr="data:image/jpeg;base64,/9j/4AAQSkZJRgABAQAAAQABAAD/2wCEAAkGBhMSERIUEhAWFRUWGBgUFhQTFhQYFRgXGBsWFRsVFRUZGyYeGCUkGRYXIDIsIycqLCwsFh8yNTUqNScrLCkBCQoKBQUFDQUFDSkYEhgpKSkpKSkpKSkpKSkpKSkpKSkpKSkpKSkpKSkpKSkpKSkpKSkpKSkpKSkpKSkpKSkpKf/AABEIANAA8wMBIgACEQEDEQH/xAAcAAEAAwEBAQEBAAAAAAAAAAAABgcIBQQDAQL/xABKEAABAwICBwQFCgMFBgcAAAABAAIDBBEFIQYHEhMxQVEiYXGBCBQjMpFCUmJjcoKSoaKxM3OyFTVDdMEkg7PD0uEmNDZTVJPC/8QAFAEBAAAAAAAAAAAAAAAAAAAAAP/EABQRAQAAAAAAAAAAAAAAAAAAAAD/2gAMAwEAAhEDEQA/ALxREQEREBERARFC9ZGsuHCorZSVLxeKG/LhvJLcGg+biLDmQEix7SOnoojLVTNiZyLuLj0Y0ZuPcAVTWlHpGPJcygpw0cBNPm497YgbN8yfBVPpDpLUV0zpqmUyPPC/utHzWN4NHcP3XPp6dz3BjGlznGzWtBLiegAzKCQYrrGxKpJ3tfNY8WseY2fgj2W/kuBLUvcbue4nqSSfzU+wLUVidQA58bKdpz9u6zrfy2hzh96ylUPo0Pt28SaD0bASPiZB+yCnqPGJ4jeKeWM9Y5HtP6SFLcD10YpTEXqd+0fIqBt3+/k/9SleIejZUNHsa6J56SMfH+bS9QHSXVviFAC6opnbsf4sdnx+Jc33fvWQXbodr6pKotjqm+qyHIOc7ahJ/mWGx94W71Z7HggEG4OYI4EdQsOqwNXGt2fDXCKXampecd+1H3wk8PsnI9xzQajUT0j1pYdRFzZaprpBkYofaPuOR2cmn7RCojTnXJWV5cyNxp6fhu43HacPrZBYu8BYdx4qv0F9Yj6SsQPsKB7x1lkaz9LWv/dcs+kpPf8A8hFbpvH3+Nv9FTTWk5AXPQL2DBai216vLbru32+NkF1Yf6SrCbT4e5o+dFKHH8Lmt/dTnR3W9hlYQ1tSInnhHUDdnwDj2Ce4OJWUXxkGxBB6HI/Bfyg3ECv1ZQ0J1r1uHFrWv30A4wSkloH1buMfll1BWj9DdOKbE4d5Tv7QtvInZSRk8nDoeRGR+IASBERAREQEREBERAREQEREBERBwdNtLY8Oo5KiTMjsxsvYvkN9lg+BJ6AErJGN41LVzyTzvL5JDdxPwAA5ACwA5AKf6+dLTU1/q7HeypexYcDKbF58smd2y7qq/wAFwiSqqIoIW3klcGNHLPmegAuT0AKDr6D6CVGKT7qEbLG2MszgdiNp69SbGwHG3IAkaZ0N1e0mGsAgjvIRZ877GV3n8kdzbDx4r16H6KQ4dSx08I4ZvfazpHm2093jbyAA5LtoCIiAvxzQciLr9RBUesjUdFUNfPh7GxTi7jCLCKT7A4Ru/Se7is+TwOY5zHtLXNJa5rgQ5rgbEEHMEFbfUI0y1Q0OIy76QPilOTpIS0F9rAbYc0gkAWvkfGwQZgwjB5qqVsNPE6SR3BrRn3kngAOZOQV5aG+j1CwNkxCQyv47iMlsY7nPFnP8tkeKsLQ/QKkwxhbTRnad78rztSO6AusLAdAAPNSJBzsK0epqVuzT00UQ+rY1pPiQLnzXRsiIPFiWCwVDdmeCOUdJGNf/AFDJVnpf6PtLMHPoXerycRG4udC49M7uZ5XHcrZRBi7SDR2oopnQ1MRjeM8+DhycxwycO8L90c0jnoahk9O/Ze38Lm82PHymnp55EArWGmuhUGJ05hmFnC5jlA7cb/nN6jhccCPIjJ2kWAS0VTLTzts+M2NuDhxD2nmCLEeKDWOhGmUWJUrJ4sj7skZNzG8cWnqOYPMEd4EgWUdU+mxw6uYXutBNaKccgCezJ9wm/gXDmtXAoCIiAiIgIiICIiAvnUVLI2l73tY1ouXOIa0DqScgq61i66IMPLoacCepFwRf2UR+scMyfojzIWf9JNMauvft1VQ6Tm1nCNv2Yx2R42v1JQaMxrXdhVOSBUGdw5U7C8eTzZh8nKL1fpKU4/h0Mruhe9jfyAd+6oFftkH1q6p0sj5Hm7nuc9x6ucS4n4kq4fRx0cD5qise3+GBDGT85/aeR3hoaPCQqmmRkkAC5OQAzJJ5Ac1qfUzoxJRYYxszSySV7p3MIs5u0Gta1w5HZYCRyvbkgnSIiAiIgIiICIiAiIgIiICIiAqk9ILRATUra1jfaU5DZCOLoXG2fXZeQfB7lba8WN4a2op54HcJY3xn77S2/wCd0GKVrHVHpEazCqd7nXfGDBIee1HYAk8yWFh81lB7SCQeIyPir19GrECY66EnJropQO9wexx/QxBdiIiAiIgIiICqDXPrXNNtUVG+0xHtpmnOIH5DDyeRxPyQcsz2ZvrI0xGG0MkwtvT7OFp5yOvYkcw0AuP2bc1kioqHSPc97i5ziXOc43JcTcknmSTdB/BN+Kl+g+q+sxM7UbRHADZ08l9jLiGDi8+GQ5kLsaodV39oyGeoBFJGbEZgzPGe7B5AZbRHUAZkkaWpqZkbGsjYGMaA1rWgBrQMgABkAggGjmovDaYAyxmpk5umPYv3RNs232trxU1o8BpoRaKmhjHSONjR+QXvRB8m0jAdoMaD1DRf4r6oiAiIgIiICIiAiIgIiICIiAiIgIiIMVY421TUC1rSyC3TtOyXs0Y0xqsPe59JNuy8APu1jg4DMAhwPU8Fc2nmoM1VTJUUc7IzK4vfFKHbAec3OY9oJFzc2IyJNjbIV5jWpLFacEinE7Rzp3h58mEB58moJjo16R7rhtfSgj/3afIjvMTzn5OHgrh0f0mpq2Le0s7ZW89k9pp6Pac2nxCxpPA5ji17S1wNi1wIIPQg5hezA8fno5mzU0ro5G828CPmuacnDuOSDaaKA6stasWJs3cgEdU0XdGPdeBxfFfO3UcR3jNT5AREQZw9ITSMzV7KZp7FMwXH1kgD3H8G7Hdmq6wLB31VTDTx+/K9rB0Fzm49wFye4FejS/Ed/X1ct77c0jh9naOyPJth5KeejxhAkxGSZwuIIXFvc+QhgP4N4g0DgWDR0lPFTwtsyJoa3qerj3k3J7yV70RAREQEREBERAREQEREBERAREQEREBERAREQEREEd0u0Bo8SYW1EQ27WbMywlZ4O5juNx3LNWn+rqowuXZk7cLyd1O0Wa76Lh8l1uXwutbrnaQ4BDW08lPOzaY8W72nk9p5EHMIMa4fiEkErJYnlkjCHNc3iCOa1hq305ZilG2XJszOxPGPkvt7wHHZcMx5jOxWX9LdGZKCrlppcyw9l1snsObXjxHwNxyXe1R6XmgxGIudaGYiGUE5AOI2Xn7LrHw2uqDVqIiDD0hNzfjc3V3ejOBfEetqf4e3VR6UYfuK2qitbdzSs8g9wB+FlYno6YsI6+aEm2+hJb3ujcHW/C558kGi0REBERAREQR7SDTeCjqaSmlbIX1T9iMsa0tB2mM7ZLgRm8cAeakKqXWx/fOAfzx/xoFLdNtYMeGS0bZY7sqHPa6Qv2RE1mxd+zsnbyfwy4d6CWr8e8AEk2AzJPADqVWWI60MRjjNU3ApPUwNrbkla2Ux8d46MAlgtnmCAM72XaxHTV1RhTauipH1AmDmmPbax0Y2ZGvc4kEHZc21hxuCEEtoq+OZgfDKyRhuA+NzXtuOI2mkhfdVJqDxao9UjgNE4QAyuFXtt2S7aHY3dr8znfkuxjWtKQ1UlJhlA6tliyleHBkTCMi3atnmCMyMwQLoLDRQPRfWgZqv1Kuo30VURdjXnaZJxPZfYcgbcQbHO+S9Ol+syLDquCCeP2ckUkzpg7NuwHkMEez2i4tDR2hm4IJmigmD6wap9LX1VRhj6eOnj3sLZHOa6ZtnuIJLOz7reAPvLw02tWpq42HDcLdUO2GumcZWsiie4bW5EjgN44Ai9rWuEFkooXoFrHGIST081M6mqoM3wuO12b7JINgciRcEfKFieX8aX6y/VqltHSUr6yrIDjFGbNjBFwZHWNsiDw4EEkXFwm681diMULQ6aVkTSdkOke1jbm5Au4gXyPwUBw/WxLFUxU+K4e+iMptHLth8RcTaxcBYZkC4JtcXsM1wvSFxObcRw+qO3IlikFTtjZMmzKN1sWve2d7oLkRcfRfFp6iEvqaJ1I8PLRE97XktAaQ/aAHEkj7q7CAiIgIiIKc9IvRoPp4Kxre1E7cyEDjG+5aSfovy/wB4Vn9a71n0IlwivaeULpPOO0o/NgWREGwdAMd9bw2jnc7tOiAeTzey8bz5uaSvxZ30c0+kpqaOFsjgG7VgPpOc7/VEHV1/aPGDEt+B2KlgfflvGAMePgGO++oLozjr6KrgqWe9E8Otw2m8HMv9JpLfNaf1qaF/2lQPjYPbR+1hPV4GbL/SbcdL7J5LJ72EEgggg2IORBHIjkg2vheJR1EMc0TtqORoe09QRfPoevQr1LOepjWkKJ3qlW+1O9145DwheeO10Y48ehz4ElaLa4EAg3BzBHBB+oiICIiCpdbH984B/PH/ABoF/WuembJW4DG8Xa+qLHA5ghz6YEEeBXW1g6J1NViWETwxh0dPKHzOL2N2W7yJ17OILsmnhfgvrrE0WqaqsweWCMOZTVG9mJcxuyzbgdcBxBdkx3C/BBLcfaDS1IPDdSf0OUC1Q/8Ap7yqf6nqwsWgc+CZjRdzo3tA4ZlpAF/EqJ6ttF56XCBS1DAyX2wI2muA2y6xu0kcCEHK1LzFmA7Tfeaahw8QXEfmolqixLE4aJ7qPDI6hskrnPmfURse5wDRskON8v8A9HqpVqeirqSP1Cqw58bGGR/rJe0sJJBDAACHXucw7gF4qLCMTwKadtFR+vUMrzKyNr9mWJxy2eZ4AD3XA7IPZNwg8+kuE4zX1NBK/Co4XUszZN4ypgcdnaY4gja5bN/j1Xs08o2y6SYM14u3Zc6x4XYZHt/U0L0YXheKYnX09VXRGipaY7cdM2Ql8j7ggvscxcNvtAZNsBmSuppJovUS45htXHGDBAx7ZH7TAWkiS3ZJ2j7w4BB2dYv91Yh/lpf6Cudqcp2swaj2R7zXvPeXSPJJ/IeQXb0zw6Sow+shibtSSQyMY24F3OaQBc5DPqvLq8wiWlw2lgnbsyRsIc0FrrHaceLSQciOCCI4AP8AxbiX+Uj/AGpFGNC8SxBuJYxNSUDKp7qhzHukmZG6NofLZjdogkGw/wDrHRT3CdF6hmkNbWujAp5adkbH7TCS4CnuNgHaH8N3EclycZ0cxDDcRnrsNhbUw1PaqKXaDXbfEvbfjmSbi5G24WtYoObp1Q41idL6vJg0TLPbI17aqBzmltxkC7mCR5r0672yDBaMS/xBNTiTMHt7qXazGR7V+CV8GL41JDFNSOw6jY8PlO9vNJbLZaQGngTbsgAm5JsAu5rl0ZnrMObHSx7b45WS7AIBLWte0ht+JG2DbuKCehfq4uiWMz1MBkqaJ9I8OLd0920SAGnbvsiwJJFrfJXaQEREBERBHNY1QGYViBP/AMeVvm9pYPzcFkArSPpBY+IcObTg9upeBbnu4yJHH8QjH3lm1BIML0aklia9oyN7eRI/0RaL1ZaLRx4VRCWMF5j3huM/audKAfAPA8kQThUfrs1VFxfX0bL37VTE0Z987QOP0gPtfOV4Igw4rC1f65KnDg2KQesUw4RuNnxj6p+dh9E5dLcVONbmp+nEU9dSubAWNMksRyifbO8dvccTlbgSR7vE0Kg2RolphTYjBvqZ5IB2XMcLPY7jsvb4dCQeq7ao70aqCT/bZsxGd3GOjnjacfwtcPxq8UBERAREQEREBERAREQEREBERAREQEREBERAXyq6pkTHySODWMaXOc42DWgXJJ7gvqs+6/dO5X1DsPjJbFEGOltxke4CQAn5rQ5uXzrk8BYITrK01OJ1r5hcRN9nC08RGCe0R1cSXHpcDkvJoHow7EK+CnAOy521KR8mJubzfllkO9wXAa2+QWntTWrz+z6bezNtUzgF4PGNnFsXcebu+w+TdBYTGAAACwAsAOAA5BF/SICIiCttf2JGLCXMH+NNHEfAbUv/ACh8VmVaG9JE/wCw0vTf/wDLes8oNZ6o8HFPhFILWMjN+49TL2wT90tHkpguXoqAKGkA4biG3hu22XUQEREBERAREQEREBERAREQEREBERAREQEREBZ+9IjRLd1Edcwdma0UvdIxvZP3mC3+771oFRHWvg4qcJrG2zZGZm9QYvaZeLWuH3kGUKSqdHIyRjtl7HB7XDiHNIcD5EBbL0axptXSU9Q3ISxtfYciR2m+TrjyWLlpf0fsSMmFbB/wZpIx4O2Zf3kcgsxERAREQVl6QlAZMKDx/hTxvPg4Pi/d7VmlbM0uwMVlFU0+V5Y3NbfgH8WE+Dw0+SxtNEWuLXAhzSQQeIIyIPmg1tqtxQVGE0Twc2xNiPjF7I3/AAX81KlRHo7aXBrpqCR1tsmaG/zgAJGDxaA4fZcr3QEREBERAREQEREBERAREQEREBERAREQEREBeDSBoNLUg8DDID4bDl71GtZOJinwqukJt7F7B9qQbpv6nhBkFaB9Gxx9VrBy3zfjsZ/sFn5aR9HehLMMkeR/FneR3ta1jP6g5BaSIiAiIgLNuvfQk0tZ63G32NSbutwbPxcD9r3x1O30WklzdItH4a2nkp523Y8Wy4tPJ7TyIOYQY2oK58MrJYnlkkbg9jhxDgbgrVerfWJFilODcMqGAb6LoeG2wcS0n4cDyJzZproXPhlS6GYXBuY5QOzIz5zeh6jkfInlYVi01NKyaCV0cjDdr2mxHd0IIyIOR5oNsIqc0M9ISGQNjxFm6fw38YLond7mC7mHwuPBWrheOU9S3ap545W9Y3tdbxscvNB7kRfKpq2RtL5HtY0cXPIa0eJOQQfVFW+levWgpQWwO9bl6RG0Q+1MQQfuhy5ehWv2OrqWQVNOIN4Q2ORry5m0cg14IBbc5XzzIvbigtxERAREQEREBERAREQEREBERAVH+kVpaLQ0Ebs7iea3IZiNh8bucR3MPNWPrA0+hwunL3kOlcCIYb5vd1PRo5ny4kLKGK4pJUzSTTPL5JHF7nHmT06AcAOQACDytaSQALk5ADn3LYug+A+pYfS05FnMjG3/ADHdt/63OVA6j9CjWVwne32FMRISeDpeMbO+xG0fsgfKWm0BERAREQEREHJ0m0Xp6+B0FTHttOYPB7Hcnsd8kj/sbjJZy071N1dAXSRtNRTjPeRjtsH1rBmLdRdvhwWo0QYcX9xSuaQWuII4EEgjwIWsdJNVOG1pc6SmDJDxlhO7ffqbdlx+0CoBiXo1NuTT15A5NmiBP42uH9KCoGaW1oFhXVIHQTygfDaXgqq6SU3kke89Xuc4/ElWq70bq2+VXT2796Py2F76H0apD/GxBoHSOJzj8XObb4IKUX6DZaewXURhkAO3G+ocQRtTPyFxYlrWbIHnchULp9oTLhlW6F4JjN3Qycnx3y+8OBHI9xBIaD1S6wG4lSBsjh6zCA2Vp4uHATDrtc+jr9RedrFuAY/NRTsnp5CyRhyPIjm1w+UDzC0vq/1t0uJNaxxENTwMLzk49YXH3vD3h38SE7REQEREBQDWzrLGGQBkJaaqUdhpzEbOBlc38gDxN+IBC+OsLXJTUDXRQFs9VmNhpvHGesrh0+aDfLPZ4rNuL4vLVTPnnkMkjzdzj+wHAADIAZABBKcM1xYrDNvDWOlzu6OYB0bhxts5bP3bK6dENeFBVhrZnilm4Fsp9mT9Gb3fxbJ8VmVtO4tLw07IIBdY7IJvYE8ATY/Ar5oNwRTNcA5rg5pzBaQQR1BGRX9rE9Bi88BvDPJEesT3s/pIXSdp5iJFjiVVb/MTf9SDXtdiUUDC+aVkTBxdI5rG/FxAVXaZ6/6aAOZQj1iXhvHAiBp652dJ5WHes+VVbJK7akkc93znuLj8Sbr4oPfjeOz1kzpqiUySO4udyHJrQMmgcgMl69EtEp8RqWwQNuTm959yNnN7z0/c5Bd3QbVNWYkWv2TDT855AbEfVNyMn5DvWkdEtD6bDoBDTMsMi97s5JHfOe7n4cByAQfTRXRmHD6WOngHZYM3H3nvPvPd3k/AWHABddEQEREBERAREQEREBERAREQFw9MND4MSp3QTt72PHvxu5Oaf3HAhdxEGQdNtAarDJdidl43H2czb7t48fknq05+IzMbBW2q/D4543RzRtkjcLOY8BzT4gqoNLPR1jeS/D590TnuZruj8GyAFzfMO8UFdaPa5MTpAGio3zBwZUDeDwD7h/6rKaUvpLSAe0w5jj1ZM5g+BY791AMZ1V4nTE7dDI8fPhG9bbr2LkeYCjNRRSMNnxuaejmuB/MILirPSVmI9lh8bT1klc8fBrW/uoTpHrbxKtBa+pMcZ4xwDdtPcSDtuHcXEKK02HyyG0cT3noxrnH4AKU4LqkxSpI2aN8beb5/ZAd9n9o+QKCHKW6Bat6nFJBu2lkANpKhw7Deob893cO65CtbRL0eYIiH10u/cM91HtNiB+k73n/p8CrbpaRkTGsjY1jGizWMAa1o6BoyCDlaP6H0tHSiliiaYrdsPAcZCeLpbizibdLZACwACiOkOobDqgl0QfTPOfsSDHf+W64Hg0tVkIgoCv8ARrqAfY10Tx9ax8Z/TtrwN9HLEb5z0g79ub9tytHIgojDfRqebGor2jq2GMuv955FvwlT/RvU3htGQ4Qb544PqCJLd4ZYMH4b96nCIPwBfqIgIiICIiD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954313"/>
            <a:ext cx="2438400" cy="1685925"/>
          </a:xfrm>
          <a:prstGeom prst="rect">
            <a:avLst/>
          </a:prstGeom>
        </p:spPr>
      </p:pic>
      <p:sp>
        <p:nvSpPr>
          <p:cNvPr id="14" name="Left-Right Arrow 13"/>
          <p:cNvSpPr/>
          <p:nvPr/>
        </p:nvSpPr>
        <p:spPr>
          <a:xfrm rot="16200000">
            <a:off x="1102175" y="3037572"/>
            <a:ext cx="859524" cy="50663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4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/>
          <p:cNvSpPr>
            <a:spLocks noGrp="1" noChangeArrowheads="1"/>
          </p:cNvSpPr>
          <p:nvPr>
            <p:ph type="title" sz="quarter"/>
          </p:nvPr>
        </p:nvSpPr>
        <p:spPr>
          <a:xfrm>
            <a:off x="0" y="-30163"/>
            <a:ext cx="8229600" cy="563563"/>
          </a:xfrm>
        </p:spPr>
        <p:txBody>
          <a:bodyPr/>
          <a:lstStyle/>
          <a:p>
            <a:pPr eaLnBrk="1" hangingPunct="1"/>
            <a:r>
              <a:rPr lang="en-US" altLang="en-US" sz="3200" smtClean="0"/>
              <a:t>Communication Over Wifi</a:t>
            </a:r>
          </a:p>
        </p:txBody>
      </p:sp>
      <p:pic>
        <p:nvPicPr>
          <p:cNvPr id="13318" name="Picture 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25" y="4852536"/>
            <a:ext cx="1438275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319" name="TextBox 8"/>
          <p:cNvSpPr txBox="1">
            <a:spLocks noChangeArrowheads="1"/>
          </p:cNvSpPr>
          <p:nvPr/>
        </p:nvSpPr>
        <p:spPr bwMode="auto">
          <a:xfrm>
            <a:off x="1452563" y="6044068"/>
            <a:ext cx="15954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292929"/>
                </a:solidFill>
              </a:rPr>
              <a:t>Mobile Phone</a:t>
            </a:r>
          </a:p>
        </p:txBody>
      </p:sp>
      <p:pic>
        <p:nvPicPr>
          <p:cNvPr id="13321" name="Picture 3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115920"/>
            <a:ext cx="1447800" cy="212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23" name="Picture 2" descr="http://i.telegraph.co.uk/multimedia/archive/01295/lightblub_1295074c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4" y="1378177"/>
            <a:ext cx="2281238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29"/>
          <p:cNvSpPr txBox="1">
            <a:spLocks noChangeArrowheads="1"/>
          </p:cNvSpPr>
          <p:nvPr/>
        </p:nvSpPr>
        <p:spPr bwMode="auto">
          <a:xfrm>
            <a:off x="5743552" y="3392776"/>
            <a:ext cx="283923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smtClean="0">
                <a:solidFill>
                  <a:srgbClr val="292929"/>
                </a:solidFill>
              </a:rPr>
              <a:t>Microchip Wi-Fi Controller</a:t>
            </a:r>
            <a:endParaRPr lang="en-US" altLang="en-US" sz="1800" dirty="0">
              <a:solidFill>
                <a:srgbClr val="292929"/>
              </a:solidFill>
            </a:endParaRPr>
          </a:p>
        </p:txBody>
      </p:sp>
      <p:sp>
        <p:nvSpPr>
          <p:cNvPr id="13" name="TextBox 29"/>
          <p:cNvSpPr txBox="1">
            <a:spLocks noChangeArrowheads="1"/>
          </p:cNvSpPr>
          <p:nvPr/>
        </p:nvSpPr>
        <p:spPr bwMode="auto">
          <a:xfrm>
            <a:off x="1015931" y="3216182"/>
            <a:ext cx="68480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smtClean="0">
                <a:solidFill>
                  <a:srgbClr val="292929"/>
                </a:solidFill>
              </a:rPr>
              <a:t>Light</a:t>
            </a:r>
            <a:endParaRPr lang="en-US" altLang="en-US" sz="1800" dirty="0">
              <a:solidFill>
                <a:srgbClr val="292929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 rot="19859726">
            <a:off x="3001279" y="4046742"/>
            <a:ext cx="2792233" cy="6688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92929"/>
                </a:solidFill>
              </a:rPr>
              <a:t>Http Request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2971800" y="2286000"/>
            <a:ext cx="3040309" cy="6688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92929"/>
                </a:solidFill>
              </a:rPr>
              <a:t>Receive Port Reading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21" name="Right Arrow 20"/>
          <p:cNvSpPr/>
          <p:nvPr/>
        </p:nvSpPr>
        <p:spPr>
          <a:xfrm rot="10800000" flipV="1">
            <a:off x="2971800" y="1378177"/>
            <a:ext cx="3040310" cy="6583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92929"/>
                </a:solidFill>
              </a:rPr>
              <a:t>Request Port Reading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22" name="Right Arrow 21"/>
          <p:cNvSpPr/>
          <p:nvPr/>
        </p:nvSpPr>
        <p:spPr>
          <a:xfrm rot="8982112" flipV="1">
            <a:off x="3191646" y="4695188"/>
            <a:ext cx="2960891" cy="696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92929"/>
                </a:solidFill>
              </a:rPr>
              <a:t>XML Status Response</a:t>
            </a:r>
            <a:endParaRPr lang="en-US" dirty="0">
              <a:solidFill>
                <a:srgbClr val="2929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31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0" grpId="0" animBg="1"/>
      <p:bldP spid="21" grpId="0" animBg="1"/>
      <p:bldP spid="2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dirty="0" smtClean="0"/>
              <a:t>Sample XML Status File</a:t>
            </a:r>
            <a:endParaRPr lang="en-US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1524000"/>
            <a:ext cx="771525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73903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tx2"/>
                </a:solidFill>
              </a:rPr>
              <a:t>Building Blocks – Wi-Fi Module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914400"/>
            <a:ext cx="91440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dirty="0" smtClean="0">
                <a:solidFill>
                  <a:schemeClr val="tx2"/>
                </a:solidFill>
              </a:rPr>
              <a:t>Module Name: </a:t>
            </a:r>
            <a:r>
              <a:rPr lang="en-US" altLang="en-US" dirty="0" smtClean="0">
                <a:solidFill>
                  <a:srgbClr val="292929"/>
                </a:solidFill>
              </a:rPr>
              <a:t>MRF24WMB0MA RF</a:t>
            </a:r>
          </a:p>
          <a:p>
            <a:pPr eaLnBrk="1" hangingPunct="1">
              <a:buFontTx/>
              <a:buNone/>
            </a:pPr>
            <a:r>
              <a:rPr lang="en-US" altLang="en-US" dirty="0" smtClean="0">
                <a:solidFill>
                  <a:schemeClr val="tx2"/>
                </a:solidFill>
              </a:rPr>
              <a:t>Features Summary:</a:t>
            </a:r>
          </a:p>
          <a:p>
            <a:pPr eaLnBrk="1" hangingPunct="1">
              <a:buFontTx/>
              <a:buNone/>
            </a:pPr>
            <a:r>
              <a:rPr lang="en-US" altLang="en-US" dirty="0" smtClean="0">
                <a:solidFill>
                  <a:schemeClr val="tx2"/>
                </a:solidFill>
              </a:rPr>
              <a:t>1- IEEE 802.11 b/g/n compatible</a:t>
            </a:r>
          </a:p>
          <a:p>
            <a:pPr eaLnBrk="1" hangingPunct="1">
              <a:buFontTx/>
              <a:buNone/>
            </a:pPr>
            <a:r>
              <a:rPr lang="en-US" altLang="en-US" dirty="0" smtClean="0">
                <a:solidFill>
                  <a:schemeClr val="tx2"/>
                </a:solidFill>
              </a:rPr>
              <a:t>2- Data Rate: 1 and 2 Mbps</a:t>
            </a:r>
          </a:p>
          <a:p>
            <a:pPr eaLnBrk="1" hangingPunct="1">
              <a:buFontTx/>
              <a:buNone/>
            </a:pPr>
            <a:r>
              <a:rPr lang="en-US" altLang="en-US" dirty="0" smtClean="0">
                <a:solidFill>
                  <a:schemeClr val="tx2"/>
                </a:solidFill>
              </a:rPr>
              <a:t>3- Frequency Used: 2.4Ghz</a:t>
            </a:r>
          </a:p>
          <a:p>
            <a:pPr eaLnBrk="1" hangingPunct="1">
              <a:buFontTx/>
              <a:buNone/>
            </a:pPr>
            <a:r>
              <a:rPr lang="en-US" altLang="en-US" dirty="0" smtClean="0">
                <a:solidFill>
                  <a:schemeClr val="tx2"/>
                </a:solidFill>
              </a:rPr>
              <a:t>4- Low Power Consumption and longer battery life</a:t>
            </a:r>
          </a:p>
          <a:p>
            <a:pPr eaLnBrk="1" hangingPunct="1">
              <a:buFontTx/>
              <a:buNone/>
            </a:pPr>
            <a:r>
              <a:rPr lang="en-US" altLang="en-US" dirty="0" smtClean="0">
                <a:solidFill>
                  <a:schemeClr val="tx2"/>
                </a:solidFill>
              </a:rPr>
              <a:t>5- Tested Indoor Range: 35m</a:t>
            </a:r>
          </a:p>
          <a:p>
            <a:pPr eaLnBrk="1" hangingPunct="1">
              <a:buFontTx/>
              <a:buNone/>
            </a:pPr>
            <a:r>
              <a:rPr lang="en-US" altLang="en-US" dirty="0" smtClean="0">
                <a:solidFill>
                  <a:schemeClr val="tx2"/>
                </a:solidFill>
              </a:rPr>
              <a:t>6- Tested Outdoor Range: 100m</a:t>
            </a:r>
          </a:p>
          <a:p>
            <a:pPr eaLnBrk="1" hangingPunct="1">
              <a:buFontTx/>
              <a:buNone/>
            </a:pPr>
            <a:r>
              <a:rPr lang="en-US" altLang="en-US" dirty="0" smtClean="0">
                <a:solidFill>
                  <a:schemeClr val="tx2"/>
                </a:solidFill>
              </a:rPr>
              <a:t>7- Low Cost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solidFill>
                  <a:schemeClr val="tx2"/>
                </a:solidFill>
              </a:rPr>
              <a:t>Building Blocks – Microchip IP Stack</a:t>
            </a:r>
          </a:p>
        </p:txBody>
      </p:sp>
      <p:pic>
        <p:nvPicPr>
          <p:cNvPr id="1126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67553"/>
            <a:ext cx="8137798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ight Arrow 1"/>
          <p:cNvSpPr/>
          <p:nvPr/>
        </p:nvSpPr>
        <p:spPr>
          <a:xfrm>
            <a:off x="685800" y="5029200"/>
            <a:ext cx="2590800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92929"/>
                </a:solidFill>
              </a:rPr>
              <a:t>Used in Project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732971" y="3429000"/>
            <a:ext cx="2590800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92929"/>
                </a:solidFill>
              </a:rPr>
              <a:t>Used in Project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3244546" flipV="1">
            <a:off x="6643770" y="2667513"/>
            <a:ext cx="2590800" cy="6844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92929"/>
                </a:solidFill>
              </a:rPr>
              <a:t>Used in Project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 rot="13558930" flipV="1">
            <a:off x="4290182" y="2118351"/>
            <a:ext cx="2590800" cy="762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92929"/>
                </a:solidFill>
              </a:rPr>
              <a:t>Used in Project</a:t>
            </a:r>
            <a:endParaRPr lang="en-US" dirty="0">
              <a:solidFill>
                <a:srgbClr val="292929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 rot="13558930" flipV="1">
            <a:off x="575443" y="2118351"/>
            <a:ext cx="2590800" cy="762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292929"/>
                </a:solidFill>
              </a:rPr>
              <a:t>Used in Project</a:t>
            </a:r>
            <a:endParaRPr lang="en-US" dirty="0">
              <a:solidFill>
                <a:srgbClr val="29292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9375"/>
            <a:ext cx="9144000" cy="292100"/>
          </a:xfrm>
        </p:spPr>
        <p:txBody>
          <a:bodyPr/>
          <a:lstStyle/>
          <a:p>
            <a:pPr eaLnBrk="1" hangingPunct="1"/>
            <a:r>
              <a:rPr lang="en-US" altLang="en-US" sz="3400" smtClean="0">
                <a:solidFill>
                  <a:schemeClr val="tx2"/>
                </a:solidFill>
              </a:rPr>
              <a:t>Outline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547688"/>
            <a:ext cx="8610600" cy="5929312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Introduction and Project Idea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Questions for audience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What is Wi-Fi Smart Home Control?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Smart Home Applications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Other features with Internet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Advantages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Presenting Working Model and Video</a:t>
            </a:r>
          </a:p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System building blocks (Top Down Approach)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Android User Interface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Wi-Fi Communications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IP Stack Implementation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Microchip Pic32</a:t>
            </a:r>
          </a:p>
          <a:p>
            <a:pPr lvl="1" eaLnBrk="1" hangingPunct="1">
              <a:defRPr/>
            </a:pPr>
            <a:r>
              <a:rPr lang="en-US" dirty="0">
                <a:solidFill>
                  <a:schemeClr val="tx2"/>
                </a:solidFill>
                <a:latin typeface="+mj-lt"/>
              </a:rPr>
              <a:t>Sensors and Actuators</a:t>
            </a:r>
            <a:endParaRPr lang="en-US" altLang="en-US" dirty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endParaRPr lang="en-US" altLang="en-US" dirty="0" smtClean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endParaRPr lang="en-US" altLang="en-US" dirty="0" smtClean="0">
              <a:solidFill>
                <a:schemeClr val="tx2"/>
              </a:solidFill>
              <a:latin typeface="+mj-l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tx2"/>
                </a:solidFill>
              </a:rPr>
              <a:t>IP Stack Flowchart</a:t>
            </a: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650294140"/>
              </p:ext>
            </p:extLst>
          </p:nvPr>
        </p:nvGraphicFramePr>
        <p:xfrm>
          <a:off x="228600" y="762000"/>
          <a:ext cx="85344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872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smtClean="0"/>
              <a:t>Microchip Pic 32 with WiFi Module</a:t>
            </a:r>
          </a:p>
        </p:txBody>
      </p:sp>
      <p:pic>
        <p:nvPicPr>
          <p:cNvPr id="15363" name="Content Placeholder 9" descr="http://www.cnx-software.com/wp-content/uploads/2012/03/microchip_wifi_comm_demo_board_large.jpg"/>
          <p:cNvPicPr>
            <a:picLocks noGrp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1066800"/>
            <a:ext cx="2667000" cy="3810000"/>
          </a:xfrm>
        </p:spPr>
      </p:pic>
      <p:sp>
        <p:nvSpPr>
          <p:cNvPr id="2" name="TextBox 1"/>
          <p:cNvSpPr txBox="1"/>
          <p:nvPr/>
        </p:nvSpPr>
        <p:spPr>
          <a:xfrm>
            <a:off x="3429000" y="914400"/>
            <a:ext cx="5181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Microchip’s DV102411 Wi-Fi Comm Demo </a:t>
            </a:r>
            <a:r>
              <a:rPr lang="en-US" dirty="0" smtClean="0">
                <a:solidFill>
                  <a:schemeClr val="tx2"/>
                </a:solidFill>
              </a:rPr>
              <a:t>Board: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1- Microchip's </a:t>
            </a:r>
            <a:r>
              <a:rPr lang="en-US" dirty="0">
                <a:solidFill>
                  <a:schemeClr val="tx2"/>
                </a:solidFill>
              </a:rPr>
              <a:t>32-bit PIC32 </a:t>
            </a:r>
            <a:r>
              <a:rPr lang="en-US" dirty="0" smtClean="0">
                <a:solidFill>
                  <a:schemeClr val="tx2"/>
                </a:solidFill>
              </a:rPr>
              <a:t>microcontroller family 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chemeClr val="tx2"/>
                </a:solidFill>
              </a:rPr>
              <a:t>2- Low-power MRF24WB0MA; IEEE </a:t>
            </a:r>
            <a:r>
              <a:rPr lang="en-US" dirty="0">
                <a:solidFill>
                  <a:schemeClr val="tx2"/>
                </a:solidFill>
              </a:rPr>
              <a:t>802.11 and embedded Wi-Fi radio transceiver module.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chemeClr val="tx2"/>
                </a:solidFill>
              </a:rPr>
              <a:t>3- A full-featured </a:t>
            </a:r>
            <a:r>
              <a:rPr lang="en-US" dirty="0">
                <a:solidFill>
                  <a:schemeClr val="tx2"/>
                </a:solidFill>
              </a:rPr>
              <a:t>TCP/IP </a:t>
            </a:r>
            <a:r>
              <a:rPr lang="en-US" dirty="0" smtClean="0">
                <a:solidFill>
                  <a:schemeClr val="tx2"/>
                </a:solidFill>
              </a:rPr>
              <a:t>stack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 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dirty="0" smtClean="0">
                <a:solidFill>
                  <a:schemeClr val="tx2"/>
                </a:solidFill>
              </a:rPr>
              <a:t>4- This </a:t>
            </a:r>
            <a:r>
              <a:rPr lang="en-US" dirty="0">
                <a:solidFill>
                  <a:schemeClr val="tx2"/>
                </a:solidFill>
              </a:rPr>
              <a:t>board is compact and cost-effective demo board is designed to be easy to integrate with existing embedded designs to evaluate Wi-Fi connectivity and 32-bit performance with minimal effort.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smtClean="0"/>
              <a:t>Board Major Components</a:t>
            </a:r>
          </a:p>
        </p:txBody>
      </p:sp>
      <p:pic>
        <p:nvPicPr>
          <p:cNvPr id="163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685800"/>
            <a:ext cx="2838450" cy="574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Box 2"/>
          <p:cNvSpPr txBox="1">
            <a:spLocks noChangeArrowheads="1"/>
          </p:cNvSpPr>
          <p:nvPr/>
        </p:nvSpPr>
        <p:spPr bwMode="auto">
          <a:xfrm>
            <a:off x="2971800" y="1219200"/>
            <a:ext cx="6245225" cy="304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292929"/>
                </a:solidFill>
              </a:rPr>
              <a:t>1. MRF24WMB0MA RF Transceiver module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292929"/>
                </a:solidFill>
              </a:rPr>
              <a:t>2. PIC32MX695F512H 32-bit microcontroller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292929"/>
                </a:solidFill>
              </a:rPr>
              <a:t>3. MCP1642 +3.3V Boost regulator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292929"/>
                </a:solidFill>
              </a:rPr>
              <a:t>4. Three status indicator LEDs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292929"/>
                </a:solidFill>
              </a:rPr>
              <a:t>5. One push-button switch for user input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292929"/>
                </a:solidFill>
              </a:rPr>
              <a:t>6. Power ON/OFF slider switch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292929"/>
                </a:solidFill>
              </a:rPr>
              <a:t>7. 6-pin debug port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292929"/>
                </a:solidFill>
              </a:rPr>
              <a:t>8. 8-pin sensor port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smtClean="0"/>
              <a:t>Board Major Components</a:t>
            </a:r>
          </a:p>
        </p:txBody>
      </p:sp>
      <p:sp>
        <p:nvSpPr>
          <p:cNvPr id="16388" name="TextBox 2"/>
          <p:cNvSpPr txBox="1">
            <a:spLocks noChangeArrowheads="1"/>
          </p:cNvSpPr>
          <p:nvPr/>
        </p:nvSpPr>
        <p:spPr bwMode="auto">
          <a:xfrm>
            <a:off x="304800" y="762000"/>
            <a:ext cx="7924800" cy="5287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buNone/>
            </a:pPr>
            <a:r>
              <a:rPr lang="en-IN" sz="1400" b="1" dirty="0">
                <a:solidFill>
                  <a:schemeClr val="tx2"/>
                </a:solidFill>
              </a:rPr>
              <a:t>Microchip MRF24WB0MA- RF Transceiver</a:t>
            </a:r>
            <a:endParaRPr lang="en-US" sz="1400" b="1" dirty="0">
              <a:solidFill>
                <a:schemeClr val="tx2"/>
              </a:solidFill>
            </a:endParaRPr>
          </a:p>
          <a:p>
            <a:pPr>
              <a:buNone/>
            </a:pP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MRF24WB0MA features: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IEEE Std. 802.11-compliant RF Transceiver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Serialized unique MAC address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Data Rate: 1 and 2Mbps (MRF24WB0MA and MRF24WB0MB </a:t>
            </a:r>
            <a:r>
              <a:rPr lang="en-IN" sz="1400" dirty="0" err="1">
                <a:solidFill>
                  <a:schemeClr val="tx2"/>
                </a:solidFill>
              </a:rPr>
              <a:t>resp</a:t>
            </a:r>
            <a:r>
              <a:rPr lang="en-IN" sz="1400" dirty="0">
                <a:solidFill>
                  <a:schemeClr val="tx2"/>
                </a:solidFill>
              </a:rPr>
              <a:t>)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Small size: 21mm x 31mm 36-pin Surface Mount Module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Integrated PCB antenna (MRF24WB0MA)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External antenna option (MRF24WB0MB)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Easy to integrate with other modules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Radio regulation certification for United States (FCC), Canada (IC), Europe (ETSI) and </a:t>
            </a:r>
            <a:r>
              <a:rPr lang="en-IN" sz="1400" dirty="0" smtClean="0">
                <a:solidFill>
                  <a:schemeClr val="tx2"/>
                </a:solidFill>
              </a:rPr>
              <a:t>Japan (ARIB</a:t>
            </a:r>
            <a:r>
              <a:rPr lang="en-IN" sz="1400" dirty="0">
                <a:solidFill>
                  <a:schemeClr val="tx2"/>
                </a:solidFill>
              </a:rPr>
              <a:t>)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Designed for use with Microchip microcontroller families (PIC18, PIC24, dsPIC33, and PIC32) 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 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b="1" dirty="0">
                <a:solidFill>
                  <a:schemeClr val="tx2"/>
                </a:solidFill>
              </a:rPr>
              <a:t>Operational Features</a:t>
            </a:r>
            <a:endParaRPr lang="en-US" sz="1400" b="1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Single operating voltage: 2.7V-3.6V (3.3V typical)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Temperature Range: 0°C to +70°C Commercial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Band 2.400-2.483.5GHz operation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Data Rate - 1000 kbps</a:t>
            </a:r>
            <a:endParaRPr lang="en-US" sz="1400" dirty="0">
              <a:solidFill>
                <a:schemeClr val="tx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>
              <a:solidFill>
                <a:srgbClr val="2929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3539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sz="2000" dirty="0" smtClean="0"/>
              <a:t>Block diagram representation of RF transreciever module</a:t>
            </a:r>
          </a:p>
        </p:txBody>
      </p:sp>
      <p:pic>
        <p:nvPicPr>
          <p:cNvPr id="19459" name="Content Placeholder 9"/>
          <p:cNvPicPr>
            <a:picLocks noGrp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5800" y="1033463"/>
            <a:ext cx="7924800" cy="4986337"/>
          </a:xfrm>
        </p:spPr>
      </p:pic>
    </p:spTree>
    <p:extLst>
      <p:ext uri="{BB962C8B-B14F-4D97-AF65-F5344CB8AC3E}">
        <p14:creationId xmlns:p14="http://schemas.microsoft.com/office/powerpoint/2010/main" val="6545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smtClean="0"/>
              <a:t>Board Major Components</a:t>
            </a:r>
          </a:p>
        </p:txBody>
      </p:sp>
      <p:sp>
        <p:nvSpPr>
          <p:cNvPr id="16388" name="TextBox 2"/>
          <p:cNvSpPr txBox="1">
            <a:spLocks noChangeArrowheads="1"/>
          </p:cNvSpPr>
          <p:nvPr/>
        </p:nvSpPr>
        <p:spPr bwMode="auto">
          <a:xfrm>
            <a:off x="304800" y="762000"/>
            <a:ext cx="7924800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292929"/>
                </a:solidFill>
              </a:rPr>
              <a:t>Wi-Fi </a:t>
            </a:r>
            <a:r>
              <a:rPr lang="en-US" altLang="en-US" sz="2400" dirty="0" smtClean="0">
                <a:solidFill>
                  <a:srgbClr val="292929"/>
                </a:solidFill>
              </a:rPr>
              <a:t>Transceiver: The </a:t>
            </a:r>
            <a:r>
              <a:rPr lang="en-US" altLang="en-US" sz="2400" dirty="0">
                <a:solidFill>
                  <a:srgbClr val="292929"/>
                </a:solidFill>
              </a:rPr>
              <a:t>MRF24WMB0MA RF Transceiver module provides wireless connectivity to the demo board. Host communication is through SPI2 of the PIC processor on the board.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>
              <a:solidFill>
                <a:srgbClr val="292929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292929"/>
                </a:solidFill>
              </a:rPr>
              <a:t>Power </a:t>
            </a:r>
            <a:r>
              <a:rPr lang="en-US" altLang="en-US" sz="2400" dirty="0" smtClean="0">
                <a:solidFill>
                  <a:srgbClr val="292929"/>
                </a:solidFill>
              </a:rPr>
              <a:t>Supply: The </a:t>
            </a:r>
            <a:r>
              <a:rPr lang="en-US" altLang="en-US" sz="2400" dirty="0">
                <a:solidFill>
                  <a:srgbClr val="292929"/>
                </a:solidFill>
              </a:rPr>
              <a:t>board is powered through 2 AAA Lithium batteries. If required, the battery voltage is monitored and boosted by the MCP1642 Synchronous Boost Regulator.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>
              <a:solidFill>
                <a:srgbClr val="292929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292929"/>
                </a:solidFill>
              </a:rPr>
              <a:t>Sensor Expansion </a:t>
            </a:r>
            <a:r>
              <a:rPr lang="en-US" altLang="en-US" sz="2400" dirty="0" smtClean="0">
                <a:solidFill>
                  <a:srgbClr val="292929"/>
                </a:solidFill>
              </a:rPr>
              <a:t>Port: Connector </a:t>
            </a:r>
            <a:r>
              <a:rPr lang="en-US" altLang="en-US" sz="2400" dirty="0">
                <a:solidFill>
                  <a:srgbClr val="292929"/>
                </a:solidFill>
              </a:rPr>
              <a:t>J15 provides access to some of the processors spare I/O pins. These pins can function as an SPI, UART, or I2C port to an attached sensor board or as general purpose I/O.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>
              <a:solidFill>
                <a:srgbClr val="2929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92117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dirty="0" smtClean="0"/>
              <a:t>Schematic:</a:t>
            </a:r>
          </a:p>
        </p:txBody>
      </p:sp>
      <p:pic>
        <p:nvPicPr>
          <p:cNvPr id="17411" name="Content Placeholder 6"/>
          <p:cNvPicPr>
            <a:picLocks noGrp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1000" y="838200"/>
            <a:ext cx="7924800" cy="502920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smtClean="0"/>
              <a:t>Pic 32 Compenents</a:t>
            </a:r>
          </a:p>
        </p:txBody>
      </p:sp>
      <p:pic>
        <p:nvPicPr>
          <p:cNvPr id="18435" name="Content Placeholder 7" descr="Picture2.PNG"/>
          <p:cNvPicPr>
            <a:picLocks noGrp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62000" y="914400"/>
            <a:ext cx="7759700" cy="502920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 flipV="1">
            <a:off x="0" y="-152400"/>
            <a:ext cx="9144000" cy="76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52400" y="228600"/>
            <a:ext cx="8839200" cy="6324600"/>
          </a:xfrm>
        </p:spPr>
        <p:txBody>
          <a:bodyPr/>
          <a:lstStyle/>
          <a:p>
            <a:pPr marL="0" indent="0">
              <a:buNone/>
            </a:pPr>
            <a:r>
              <a:rPr lang="en-US" sz="1500" b="1" dirty="0">
                <a:solidFill>
                  <a:schemeClr val="tx2"/>
                </a:solidFill>
              </a:rPr>
              <a:t>PIC32 Microcontroller- PIC Model #: PIC32MX695F512H</a:t>
            </a:r>
          </a:p>
          <a:p>
            <a:pPr marL="0" indent="0">
              <a:buNone/>
            </a:pPr>
            <a:r>
              <a:rPr lang="en-US" sz="1500" dirty="0" smtClean="0">
                <a:solidFill>
                  <a:schemeClr val="tx2"/>
                </a:solidFill>
              </a:rPr>
              <a:t>PIC32 Microcontroller is </a:t>
            </a:r>
            <a:r>
              <a:rPr lang="en-US" sz="1500" dirty="0">
                <a:solidFill>
                  <a:schemeClr val="tx2"/>
                </a:solidFill>
              </a:rPr>
              <a:t>chosen to drive the main idea of Project and Wi-Fi Communication</a:t>
            </a:r>
          </a:p>
          <a:p>
            <a:endParaRPr lang="en-US" sz="15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500" b="1" dirty="0">
                <a:solidFill>
                  <a:schemeClr val="tx2"/>
                </a:solidFill>
              </a:rPr>
              <a:t>PIC32 features:</a:t>
            </a:r>
          </a:p>
          <a:p>
            <a:r>
              <a:rPr lang="en-US" sz="1500" dirty="0">
                <a:solidFill>
                  <a:schemeClr val="tx2"/>
                </a:solidFill>
              </a:rPr>
              <a:t>5 Stage pipeline, Harvard architecture</a:t>
            </a:r>
          </a:p>
          <a:p>
            <a:r>
              <a:rPr lang="en-US" sz="1500" dirty="0">
                <a:solidFill>
                  <a:schemeClr val="tx2"/>
                </a:solidFill>
              </a:rPr>
              <a:t>Operating Speed of 80MHz</a:t>
            </a:r>
          </a:p>
          <a:p>
            <a:r>
              <a:rPr lang="en-US" sz="1500" dirty="0">
                <a:solidFill>
                  <a:schemeClr val="tx2"/>
                </a:solidFill>
              </a:rPr>
              <a:t>Single cycle multiply and hardware divide unit </a:t>
            </a:r>
          </a:p>
          <a:p>
            <a:r>
              <a:rPr lang="en-US" sz="1500" dirty="0">
                <a:solidFill>
                  <a:schemeClr val="tx2"/>
                </a:solidFill>
              </a:rPr>
              <a:t>32 x 32-bit Core Registers </a:t>
            </a:r>
          </a:p>
          <a:p>
            <a:r>
              <a:rPr lang="en-US" sz="1500" dirty="0">
                <a:solidFill>
                  <a:schemeClr val="tx2"/>
                </a:solidFill>
              </a:rPr>
              <a:t>32 x 32-bit Shadow Registers </a:t>
            </a:r>
          </a:p>
          <a:p>
            <a:r>
              <a:rPr lang="en-US" sz="1500" dirty="0">
                <a:solidFill>
                  <a:schemeClr val="tx2"/>
                </a:solidFill>
              </a:rPr>
              <a:t>Fast context switch and interrupt response </a:t>
            </a:r>
          </a:p>
          <a:p>
            <a:r>
              <a:rPr lang="en-US" sz="1500" dirty="0">
                <a:solidFill>
                  <a:schemeClr val="tx2"/>
                </a:solidFill>
              </a:rPr>
              <a:t>512K Program Memory</a:t>
            </a:r>
          </a:p>
          <a:p>
            <a:r>
              <a:rPr lang="en-US" sz="1500" dirty="0">
                <a:solidFill>
                  <a:schemeClr val="tx2"/>
                </a:solidFill>
              </a:rPr>
              <a:t>128K RAM (can execute from RAM) </a:t>
            </a:r>
          </a:p>
          <a:p>
            <a:r>
              <a:rPr lang="en-US" sz="1500" dirty="0">
                <a:solidFill>
                  <a:schemeClr val="tx2"/>
                </a:solidFill>
              </a:rPr>
              <a:t>Flash </a:t>
            </a:r>
            <a:r>
              <a:rPr lang="en-US" sz="1500" dirty="0" err="1">
                <a:solidFill>
                  <a:schemeClr val="tx2"/>
                </a:solidFill>
              </a:rPr>
              <a:t>prefetch</a:t>
            </a:r>
            <a:r>
              <a:rPr lang="en-US" sz="1500" dirty="0">
                <a:solidFill>
                  <a:schemeClr val="tx2"/>
                </a:solidFill>
              </a:rPr>
              <a:t> module with 256 Byte cache </a:t>
            </a:r>
            <a:endParaRPr lang="en-US" sz="1500" dirty="0" smtClean="0">
              <a:solidFill>
                <a:schemeClr val="tx2"/>
              </a:solidFill>
            </a:endParaRPr>
          </a:p>
          <a:p>
            <a:r>
              <a:rPr lang="en-US" sz="1500" dirty="0" smtClean="0">
                <a:solidFill>
                  <a:schemeClr val="tx2"/>
                </a:solidFill>
              </a:rPr>
              <a:t>Programmable </a:t>
            </a:r>
            <a:r>
              <a:rPr lang="en-US" sz="1500" dirty="0">
                <a:solidFill>
                  <a:schemeClr val="tx2"/>
                </a:solidFill>
              </a:rPr>
              <a:t>interrupt controller- interrupts can be </a:t>
            </a:r>
            <a:r>
              <a:rPr lang="en-US" sz="1500" dirty="0" smtClean="0">
                <a:solidFill>
                  <a:schemeClr val="tx2"/>
                </a:solidFill>
              </a:rPr>
              <a:t>prioritized</a:t>
            </a:r>
            <a:endParaRPr lang="en-US" sz="1500" dirty="0">
              <a:solidFill>
                <a:schemeClr val="tx2"/>
              </a:solidFill>
            </a:endParaRPr>
          </a:p>
          <a:p>
            <a:r>
              <a:rPr lang="en-US" sz="1500" dirty="0">
                <a:solidFill>
                  <a:schemeClr val="tx2"/>
                </a:solidFill>
              </a:rPr>
              <a:t>Fast and Accurate 16 channel 10-bit ADC </a:t>
            </a:r>
            <a:r>
              <a:rPr lang="en-US" sz="1500" dirty="0" smtClean="0">
                <a:solidFill>
                  <a:schemeClr val="tx2"/>
                </a:solidFill>
              </a:rPr>
              <a:t>-Max </a:t>
            </a:r>
            <a:r>
              <a:rPr lang="en-US" sz="1500" dirty="0">
                <a:solidFill>
                  <a:schemeClr val="tx2"/>
                </a:solidFill>
              </a:rPr>
              <a:t>Resolution 10</a:t>
            </a:r>
          </a:p>
          <a:p>
            <a:r>
              <a:rPr lang="en-US" sz="1500" dirty="0" smtClean="0">
                <a:solidFill>
                  <a:schemeClr val="tx2"/>
                </a:solidFill>
              </a:rPr>
              <a:t>2 </a:t>
            </a:r>
            <a:r>
              <a:rPr lang="en-US" sz="1500" dirty="0">
                <a:solidFill>
                  <a:schemeClr val="tx2"/>
                </a:solidFill>
              </a:rPr>
              <a:t>Internal oscillators (8MHz &amp; 31 KHz) </a:t>
            </a:r>
          </a:p>
          <a:p>
            <a:r>
              <a:rPr lang="en-US" sz="1500" dirty="0" smtClean="0">
                <a:solidFill>
                  <a:schemeClr val="tx2"/>
                </a:solidFill>
              </a:rPr>
              <a:t>Pin </a:t>
            </a:r>
            <a:r>
              <a:rPr lang="en-US" sz="1500" dirty="0">
                <a:solidFill>
                  <a:schemeClr val="tx2"/>
                </a:solidFill>
              </a:rPr>
              <a:t>compatible with 16-bit PIC MCUs </a:t>
            </a:r>
          </a:p>
          <a:p>
            <a:r>
              <a:rPr lang="en-US" sz="1500" dirty="0">
                <a:solidFill>
                  <a:schemeClr val="tx2"/>
                </a:solidFill>
              </a:rPr>
              <a:t>Serial Communication Modules allow flexible UART (Universal Asynchronous Receiver/Transmitter- used for serial communication over a computer or peripheral device)/SPI (Serial Peripheral Interface- Devices communicate in master/slave mode where the master device initiates the data frame. Multiple slave devices are allowed to connect with individual slave select lines.)/I2C (Inter-Integrated Circuit configuration - used for attaching low-speed peripherals to a motherboard, embedded system, cell phone or other electronic device)</a:t>
            </a:r>
          </a:p>
          <a:p>
            <a:endParaRPr lang="en-US" sz="1500" dirty="0">
              <a:solidFill>
                <a:schemeClr val="tx2"/>
              </a:solidFill>
            </a:endParaRPr>
          </a:p>
          <a:p>
            <a:endParaRPr lang="en-US" sz="15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60260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tx2"/>
                </a:solidFill>
              </a:rPr>
              <a:t>Pic 32 Program Flowchart</a:t>
            </a: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54437352"/>
              </p:ext>
            </p:extLst>
          </p:nvPr>
        </p:nvGraphicFramePr>
        <p:xfrm>
          <a:off x="228600" y="762000"/>
          <a:ext cx="85344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046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9375"/>
            <a:ext cx="9144000" cy="292100"/>
          </a:xfrm>
        </p:spPr>
        <p:txBody>
          <a:bodyPr/>
          <a:lstStyle/>
          <a:p>
            <a:pPr eaLnBrk="1" hangingPunct="1"/>
            <a:r>
              <a:rPr lang="en-US" altLang="en-US" sz="3400" dirty="0" smtClean="0">
                <a:solidFill>
                  <a:schemeClr val="tx2"/>
                </a:solidFill>
              </a:rPr>
              <a:t>Questions for audience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547688"/>
            <a:ext cx="8610600" cy="5929312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sz="2400" dirty="0" smtClean="0">
                <a:solidFill>
                  <a:schemeClr val="tx2"/>
                </a:solidFill>
                <a:latin typeface="+mj-lt"/>
              </a:rPr>
              <a:t>How many of you have forgot to turn off unnecessary lights before sleeping?</a:t>
            </a:r>
          </a:p>
          <a:p>
            <a:pPr eaLnBrk="1" hangingPunct="1">
              <a:defRPr/>
            </a:pPr>
            <a:endParaRPr lang="en-US" altLang="en-US" sz="2400" dirty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r>
              <a:rPr lang="en-US" altLang="en-US" sz="2400" dirty="0" smtClean="0">
                <a:solidFill>
                  <a:schemeClr val="tx2"/>
                </a:solidFill>
                <a:latin typeface="+mj-lt"/>
              </a:rPr>
              <a:t>How many of you left unnecessary  HVAC heater on in another room while stuck in watching a movie?</a:t>
            </a:r>
          </a:p>
          <a:p>
            <a:pPr eaLnBrk="1" hangingPunct="1">
              <a:defRPr/>
            </a:pPr>
            <a:endParaRPr lang="en-US" altLang="en-US" sz="2400" dirty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r>
              <a:rPr lang="en-US" altLang="en-US" sz="2400" dirty="0" smtClean="0">
                <a:solidFill>
                  <a:schemeClr val="tx2"/>
                </a:solidFill>
                <a:latin typeface="+mj-lt"/>
              </a:rPr>
              <a:t>How many of you prefer to find the house properly heated when coming back home in winter without paying extra unnecessary energy bills?</a:t>
            </a:r>
          </a:p>
          <a:p>
            <a:pPr eaLnBrk="1" hangingPunct="1">
              <a:defRPr/>
            </a:pPr>
            <a:endParaRPr lang="en-US" altLang="en-US" sz="2400" dirty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r>
              <a:rPr lang="en-US" altLang="en-US" sz="2400" dirty="0" smtClean="0">
                <a:solidFill>
                  <a:schemeClr val="tx2"/>
                </a:solidFill>
                <a:latin typeface="+mj-lt"/>
              </a:rPr>
              <a:t>How many of you check their mobile phone for important messages at least once every 3 hour?</a:t>
            </a:r>
          </a:p>
          <a:p>
            <a:pPr eaLnBrk="1" hangingPunct="1">
              <a:defRPr/>
            </a:pPr>
            <a:endParaRPr lang="en-US" altLang="en-US" dirty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endParaRPr lang="en-US" altLang="en-US" dirty="0" smtClean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endParaRPr lang="en-US" altLang="en-US" dirty="0" smtClean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18138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smtClean="0"/>
              <a:t>Sensor Expansion Port</a:t>
            </a:r>
          </a:p>
        </p:txBody>
      </p:sp>
      <p:pic>
        <p:nvPicPr>
          <p:cNvPr id="2048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1304925"/>
            <a:ext cx="8648700" cy="424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IN" sz="2400" dirty="0"/>
              <a:t>MCP9700- Microchip’s Temperature Sensor</a:t>
            </a:r>
            <a:endParaRPr lang="en-US" sz="2400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838200"/>
            <a:ext cx="5735320" cy="163131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152400" y="2498179"/>
            <a:ext cx="4597400" cy="3668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Features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• </a:t>
            </a:r>
            <a:r>
              <a:rPr lang="en-IN" sz="1400" dirty="0" err="1">
                <a:solidFill>
                  <a:schemeClr val="tx2"/>
                </a:solidFill>
              </a:rPr>
              <a:t>Analog</a:t>
            </a:r>
            <a:r>
              <a:rPr lang="en-IN" sz="1400" dirty="0">
                <a:solidFill>
                  <a:schemeClr val="tx2"/>
                </a:solidFill>
              </a:rPr>
              <a:t> Temperature Sensor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• Wide Temperature 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Measurement Range: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-40°C to +125°C (Extended Temperature)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-40°C to +150°C (High Temperature)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• Accuracy: 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- ±2°C (max.), 0°C to +70°C 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• Optimized for </a:t>
            </a:r>
            <a:r>
              <a:rPr lang="en-IN" sz="1400" dirty="0" err="1">
                <a:solidFill>
                  <a:schemeClr val="tx2"/>
                </a:solidFill>
              </a:rPr>
              <a:t>Analog</a:t>
            </a:r>
            <a:r>
              <a:rPr lang="en-IN" sz="1400" dirty="0">
                <a:solidFill>
                  <a:schemeClr val="tx2"/>
                </a:solidFill>
              </a:rPr>
              <a:t>-to-Digital Converters (ADCs):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- 10.0 mV/°C (typical) 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• Wide Operating Voltage Range: 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VDD = 2.3V to 5.5V 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• Low Operating Current: 6 </a:t>
            </a:r>
            <a:r>
              <a:rPr lang="en-IN" sz="1400" dirty="0" err="1">
                <a:solidFill>
                  <a:schemeClr val="tx2"/>
                </a:solidFill>
              </a:rPr>
              <a:t>μA</a:t>
            </a:r>
            <a:r>
              <a:rPr lang="en-IN" sz="1400" dirty="0">
                <a:solidFill>
                  <a:schemeClr val="tx2"/>
                </a:solidFill>
              </a:rPr>
              <a:t> (typical)</a:t>
            </a:r>
            <a:endParaRPr lang="en-US" sz="140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IN" sz="1400" dirty="0">
                <a:solidFill>
                  <a:schemeClr val="tx2"/>
                </a:solidFill>
              </a:rPr>
              <a:t>• Optimized to Drive Large Capacitive </a:t>
            </a:r>
            <a:r>
              <a:rPr lang="en-IN" sz="1400" dirty="0" smtClean="0">
                <a:solidFill>
                  <a:schemeClr val="tx2"/>
                </a:solidFill>
              </a:rPr>
              <a:t>Loads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391660" y="2514143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chemeClr val="tx2"/>
              </a:solidFill>
            </a:endParaRPr>
          </a:p>
          <a:p>
            <a:r>
              <a:rPr lang="en-IN" dirty="0">
                <a:solidFill>
                  <a:schemeClr val="tx2"/>
                </a:solidFill>
              </a:rPr>
              <a:t>Typical Applications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IN" dirty="0">
                <a:solidFill>
                  <a:schemeClr val="tx2"/>
                </a:solidFill>
              </a:rPr>
              <a:t>• Entertainment Systems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IN" dirty="0">
                <a:solidFill>
                  <a:schemeClr val="tx2"/>
                </a:solidFill>
              </a:rPr>
              <a:t>• Home Appliance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IN" dirty="0">
                <a:solidFill>
                  <a:schemeClr val="tx2"/>
                </a:solidFill>
              </a:rPr>
              <a:t>• Office Equipment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IN" dirty="0">
                <a:solidFill>
                  <a:schemeClr val="tx2"/>
                </a:solidFill>
              </a:rPr>
              <a:t>• General Purpose Temperature Monitoring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4404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4"/>
          <p:cNvSpPr txBox="1">
            <a:spLocks noChangeArrowheads="1"/>
          </p:cNvSpPr>
          <p:nvPr/>
        </p:nvSpPr>
        <p:spPr bwMode="auto">
          <a:xfrm>
            <a:off x="457200" y="-39688"/>
            <a:ext cx="8305800" cy="646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>
                <a:solidFill>
                  <a:schemeClr val="tx2"/>
                </a:solidFill>
              </a:rPr>
              <a:t>Special Thanks to Mr. Yunrui Li</a:t>
            </a:r>
          </a:p>
        </p:txBody>
      </p:sp>
      <p:pic>
        <p:nvPicPr>
          <p:cNvPr id="21507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388" y="762000"/>
            <a:ext cx="6575425" cy="493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4"/>
          <p:cNvSpPr txBox="1">
            <a:spLocks noChangeArrowheads="1"/>
          </p:cNvSpPr>
          <p:nvPr/>
        </p:nvSpPr>
        <p:spPr bwMode="auto">
          <a:xfrm>
            <a:off x="1600200" y="2743200"/>
            <a:ext cx="54102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 i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i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5400">
                <a:solidFill>
                  <a:schemeClr val="tx2"/>
                </a:solidFill>
              </a:rPr>
              <a:t>Thank You!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solidFill>
                  <a:schemeClr val="tx2"/>
                </a:solidFill>
              </a:rPr>
              <a:t>What is Wifi Smart Home Control?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685800"/>
            <a:ext cx="9144000" cy="54864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A new approach to control electric home devices using mobile phone</a:t>
            </a:r>
          </a:p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Control includes the following devices: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House Lights (applied in prototype)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Temperature Sensor (applied in prototype)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HVAC </a:t>
            </a:r>
            <a:r>
              <a:rPr lang="en-US" altLang="en-US" dirty="0">
                <a:solidFill>
                  <a:schemeClr val="tx2"/>
                </a:solidFill>
                <a:latin typeface="+mj-lt"/>
              </a:rPr>
              <a:t>Control </a:t>
            </a:r>
            <a:r>
              <a:rPr lang="en-US" altLang="en-US" sz="2000" dirty="0">
                <a:solidFill>
                  <a:schemeClr val="tx2"/>
                </a:solidFill>
                <a:latin typeface="+mj-lt"/>
              </a:rPr>
              <a:t>(</a:t>
            </a:r>
            <a:r>
              <a:rPr lang="en-US" sz="2000" dirty="0">
                <a:solidFill>
                  <a:schemeClr val="tx2"/>
                </a:solidFill>
                <a:latin typeface="+mj-lt"/>
              </a:rPr>
              <a:t>heating, ventilation, and air conditioning)</a:t>
            </a:r>
            <a:endParaRPr lang="en-US" altLang="en-US" sz="2000" dirty="0">
              <a:solidFill>
                <a:schemeClr val="tx2"/>
              </a:solidFill>
              <a:latin typeface="+mj-lt"/>
            </a:endParaRP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Smoke (CO) Detectors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Motion Sensors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Water Sensors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Doors/Windows Sensors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Garage Door/Front Door Control</a:t>
            </a:r>
          </a:p>
          <a:p>
            <a:pPr lvl="1"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Camera Control</a:t>
            </a:r>
          </a:p>
          <a:p>
            <a:pPr lvl="1" eaLnBrk="1" hangingPunct="1">
              <a:defRPr/>
            </a:pPr>
            <a:endParaRPr lang="en-US" altLang="en-US" dirty="0" smtClean="0">
              <a:solidFill>
                <a:schemeClr val="tx2"/>
              </a:solidFill>
              <a:latin typeface="+mj-lt"/>
            </a:endParaRPr>
          </a:p>
          <a:p>
            <a:pPr lvl="1" eaLnBrk="1" hangingPunct="1">
              <a:defRPr/>
            </a:pPr>
            <a:endParaRPr lang="en-US" altLang="en-US" dirty="0" smtClean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smtClean="0"/>
              <a:t>Smart Home Applications</a:t>
            </a:r>
          </a:p>
        </p:txBody>
      </p:sp>
      <p:pic>
        <p:nvPicPr>
          <p:cNvPr id="6147" name="Content Placeholder 6"/>
          <p:cNvPicPr>
            <a:picLocks noGrp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8857" y="533400"/>
            <a:ext cx="8958943" cy="624840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smtClean="0"/>
              <a:t>Other features with Internet</a:t>
            </a:r>
          </a:p>
        </p:txBody>
      </p:sp>
      <p:pic>
        <p:nvPicPr>
          <p:cNvPr id="7171" name="Content Placeholder 7"/>
          <p:cNvPicPr>
            <a:picLocks noGrp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1219200"/>
            <a:ext cx="5181600" cy="4343400"/>
          </a:xfrm>
        </p:spPr>
      </p:pic>
      <p:pic>
        <p:nvPicPr>
          <p:cNvPr id="7172" name="Content Placeholder 8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638800" y="1219200"/>
            <a:ext cx="2590800" cy="434340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9375"/>
            <a:ext cx="9144000" cy="292100"/>
          </a:xfrm>
        </p:spPr>
        <p:txBody>
          <a:bodyPr/>
          <a:lstStyle/>
          <a:p>
            <a:pPr eaLnBrk="1" hangingPunct="1"/>
            <a:r>
              <a:rPr lang="en-US" altLang="en-US" sz="3400" dirty="0" smtClean="0">
                <a:solidFill>
                  <a:schemeClr val="tx2"/>
                </a:solidFill>
              </a:rPr>
              <a:t>Advantages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547688"/>
            <a:ext cx="8610600" cy="5929312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Save energy</a:t>
            </a:r>
          </a:p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With one device (your smart phone) control all home compatible electric appliances</a:t>
            </a:r>
          </a:p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Comfortable </a:t>
            </a:r>
          </a:p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Improved home safety with home security sensors</a:t>
            </a:r>
          </a:p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Low Cost</a:t>
            </a:r>
          </a:p>
          <a:p>
            <a:pPr eaLnBrk="1" hangingPunct="1">
              <a:defRPr/>
            </a:pPr>
            <a:r>
              <a:rPr lang="en-US" altLang="en-US" dirty="0" smtClean="0">
                <a:solidFill>
                  <a:schemeClr val="tx2"/>
                </a:solidFill>
                <a:latin typeface="+mj-lt"/>
              </a:rPr>
              <a:t>Easy installation using wireless communications</a:t>
            </a:r>
          </a:p>
          <a:p>
            <a:pPr eaLnBrk="1" hangingPunct="1">
              <a:defRPr/>
            </a:pPr>
            <a:endParaRPr lang="en-US" altLang="en-US" dirty="0" smtClean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endParaRPr lang="en-US" altLang="en-US" dirty="0" smtClean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endParaRPr lang="en-US" altLang="en-US" dirty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endParaRPr lang="en-US" altLang="en-US" dirty="0" smtClean="0">
              <a:solidFill>
                <a:schemeClr val="tx2"/>
              </a:solidFill>
              <a:latin typeface="+mj-lt"/>
            </a:endParaRPr>
          </a:p>
          <a:p>
            <a:pPr eaLnBrk="1" hangingPunct="1">
              <a:defRPr/>
            </a:pPr>
            <a:endParaRPr lang="en-US" altLang="en-US" dirty="0" smtClean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961375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en-US" altLang="en-US" dirty="0" smtClean="0"/>
              <a:t>Working Prototype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9429"/>
            <a:ext cx="4641000" cy="3480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914" y="3962400"/>
            <a:ext cx="4641000" cy="3480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9107"/>
            <a:ext cx="4641000" cy="34807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614" y="685800"/>
            <a:ext cx="4641000" cy="348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3490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Final_Video.MOV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chnological Awakening Design Template">
  <a:themeElements>
    <a:clrScheme name="Technological Awakening Design Template 7">
      <a:dk1>
        <a:srgbClr val="969696"/>
      </a:dk1>
      <a:lt1>
        <a:srgbClr val="FFFFFF"/>
      </a:lt1>
      <a:dk2>
        <a:srgbClr val="000000"/>
      </a:dk2>
      <a:lt2>
        <a:srgbClr val="808080"/>
      </a:lt2>
      <a:accent1>
        <a:srgbClr val="C0C0C0"/>
      </a:accent1>
      <a:accent2>
        <a:srgbClr val="0066FF"/>
      </a:accent2>
      <a:accent3>
        <a:srgbClr val="FFFFFF"/>
      </a:accent3>
      <a:accent4>
        <a:srgbClr val="7F7F7F"/>
      </a:accent4>
      <a:accent5>
        <a:srgbClr val="DCDCDC"/>
      </a:accent5>
      <a:accent6>
        <a:srgbClr val="005CE7"/>
      </a:accent6>
      <a:hlink>
        <a:srgbClr val="FF0000"/>
      </a:hlink>
      <a:folHlink>
        <a:srgbClr val="009900"/>
      </a:folHlink>
    </a:clrScheme>
    <a:fontScheme name="Technological Awakening Design Template">
      <a:majorFont>
        <a:latin typeface="Century Gothic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chnological Awakening Design 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chnological Awakening Design 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chnological Awakening Design 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chnological Awakening Design 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chnological Awakening Design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chnological Awakening Design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chnological Awakening Design Template 7">
        <a:dk1>
          <a:srgbClr val="969696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7F7F7F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Technological Awakening Design Template</Template>
  <TotalTime>3326</TotalTime>
  <Words>1260</Words>
  <Application>Microsoft Office PowerPoint</Application>
  <PresentationFormat>On-screen Show (4:3)</PresentationFormat>
  <Paragraphs>215</Paragraphs>
  <Slides>33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Technological Awakening Design Template</vt:lpstr>
      <vt:lpstr>Wi-Fi Smart Home Control</vt:lpstr>
      <vt:lpstr>Outline</vt:lpstr>
      <vt:lpstr>Questions for audience</vt:lpstr>
      <vt:lpstr>What is Wifi Smart Home Control?</vt:lpstr>
      <vt:lpstr>Smart Home Applications</vt:lpstr>
      <vt:lpstr>Other features with Internet</vt:lpstr>
      <vt:lpstr>Advantages</vt:lpstr>
      <vt:lpstr>Working Prototype</vt:lpstr>
      <vt:lpstr>PowerPoint Presentation</vt:lpstr>
      <vt:lpstr>Building Blocks (Top down)</vt:lpstr>
      <vt:lpstr>Building Blocks: Android App</vt:lpstr>
      <vt:lpstr>Android App Flowchart</vt:lpstr>
      <vt:lpstr>Wi-Fi (Adhoc vs. Infrastructure)</vt:lpstr>
      <vt:lpstr>Infrastructure Mode</vt:lpstr>
      <vt:lpstr>Optional: Internet Expansion</vt:lpstr>
      <vt:lpstr>Communication Over Wifi</vt:lpstr>
      <vt:lpstr>Sample XML Status File</vt:lpstr>
      <vt:lpstr>Building Blocks – Wi-Fi Module</vt:lpstr>
      <vt:lpstr>Building Blocks – Microchip IP Stack</vt:lpstr>
      <vt:lpstr>IP Stack Flowchart</vt:lpstr>
      <vt:lpstr>Microchip Pic 32 with WiFi Module</vt:lpstr>
      <vt:lpstr>Board Major Components</vt:lpstr>
      <vt:lpstr>Board Major Components</vt:lpstr>
      <vt:lpstr>Block diagram representation of RF transreciever module</vt:lpstr>
      <vt:lpstr>Board Major Components</vt:lpstr>
      <vt:lpstr>Schematic:</vt:lpstr>
      <vt:lpstr>Pic 32 Compenents</vt:lpstr>
      <vt:lpstr>PowerPoint Presentation</vt:lpstr>
      <vt:lpstr>Pic 32 Program Flowchart</vt:lpstr>
      <vt:lpstr>Sensor Expansion Port</vt:lpstr>
      <vt:lpstr>MCP9700- Microchip’s Temperature Sensor</vt:lpstr>
      <vt:lpstr>PowerPoint Presentation</vt:lpstr>
      <vt:lpstr>PowerPoint Presentation</vt:lpstr>
    </vt:vector>
  </TitlesOfParts>
  <Company>FEA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fms08</dc:creator>
  <cp:lastModifiedBy>User</cp:lastModifiedBy>
  <cp:revision>176</cp:revision>
  <dcterms:created xsi:type="dcterms:W3CDTF">2004-01-13T10:33:14Z</dcterms:created>
  <dcterms:modified xsi:type="dcterms:W3CDTF">2013-12-11T20:49:57Z</dcterms:modified>
</cp:coreProperties>
</file>

<file path=docProps/thumbnail.jpeg>
</file>